
<file path=[Content_Types].xml><?xml version="1.0" encoding="utf-8"?>
<Types xmlns="http://schemas.openxmlformats.org/package/2006/content-types">
  <Default Extension="bin" ContentType="application/vnd.openxmlformats-officedocument.oleObject"/>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7" r:id="rId1"/>
    <p:sldMasterId id="2147483809" r:id="rId2"/>
  </p:sldMasterIdLst>
  <p:notesMasterIdLst>
    <p:notesMasterId r:id="rId13"/>
  </p:notesMasterIdLst>
  <p:sldIdLst>
    <p:sldId id="256" r:id="rId3"/>
    <p:sldId id="271" r:id="rId4"/>
    <p:sldId id="265" r:id="rId5"/>
    <p:sldId id="264" r:id="rId6"/>
    <p:sldId id="273" r:id="rId7"/>
    <p:sldId id="269" r:id="rId8"/>
    <p:sldId id="272" r:id="rId9"/>
    <p:sldId id="270" r:id="rId10"/>
    <p:sldId id="266" r:id="rId11"/>
    <p:sldId id="263"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78B8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085" autoAdjust="0"/>
  </p:normalViewPr>
  <p:slideViewPr>
    <p:cSldViewPr snapToGrid="0">
      <p:cViewPr varScale="1">
        <p:scale>
          <a:sx n="62" d="100"/>
          <a:sy n="62" d="100"/>
        </p:scale>
        <p:origin x="1056" y="6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1.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2.bin"/></Relationships>
</file>

<file path=ppt/charts/_rels/chart4.xml.rels><?xml version="1.0" encoding="UTF-8" standalone="yes"?>
<Relationships xmlns="http://schemas.openxmlformats.org/package/2006/relationships"><Relationship Id="rId3" Type="http://schemas.openxmlformats.org/officeDocument/2006/relationships/oleObject" Target="file:///C:\Users\tania\Documents\Hayden%20Study%20MOUDI\Frisbees_Data_Hayden\033019_ICP-QQQ_summary_TRodriguez_1998-2037%20(version%201).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Inverted-disc</a:t>
            </a:r>
            <a:r>
              <a:rPr lang="en-US" b="1" baseline="0"/>
              <a:t> samplers</a:t>
            </a:r>
          </a:p>
          <a:p>
            <a:pPr>
              <a:defRPr b="1"/>
            </a:pPr>
            <a:r>
              <a:rPr lang="en-US" b="0" baseline="0"/>
              <a:t>(2/11/2019, 112 days)</a:t>
            </a:r>
          </a:p>
        </c:rich>
      </c:tx>
      <c:layout>
        <c:manualLayout>
          <c:xMode val="edge"/>
          <c:yMode val="edge"/>
          <c:x val="0.36767319526235692"/>
          <c:y val="2.64817097473543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675180308344E-2"/>
          <c:y val="0.19327865014176204"/>
          <c:w val="0.86325812214649644"/>
          <c:h val="0.6811855346118032"/>
        </c:manualLayout>
      </c:layout>
      <c:barChart>
        <c:barDir val="col"/>
        <c:grouping val="clustered"/>
        <c:varyColors val="0"/>
        <c:ser>
          <c:idx val="0"/>
          <c:order val="0"/>
          <c:spPr>
            <a:solidFill>
              <a:schemeClr val="accent1"/>
            </a:solidFill>
            <a:ln>
              <a:noFill/>
            </a:ln>
            <a:effectLst/>
          </c:spPr>
          <c:invertIfNegative val="0"/>
          <c:cat>
            <c:strRef>
              <c:f>Frisbees_GW!$B$197:$B$204</c:f>
              <c:strCache>
                <c:ptCount val="8"/>
                <c:pt idx="0">
                  <c:v>MOUDI Room</c:v>
                </c:pt>
                <c:pt idx="1">
                  <c:v>Library West Wall</c:v>
                </c:pt>
                <c:pt idx="2">
                  <c:v>Wolf Case</c:v>
                </c:pt>
                <c:pt idx="3">
                  <c:v>Class Room 1306</c:v>
                </c:pt>
                <c:pt idx="4">
                  <c:v>Class Room 1304</c:v>
                </c:pt>
                <c:pt idx="5">
                  <c:v>Art Lab</c:v>
                </c:pt>
                <c:pt idx="6">
                  <c:v>Admi</c:v>
                </c:pt>
                <c:pt idx="7">
                  <c:v>Roof</c:v>
                </c:pt>
              </c:strCache>
            </c:strRef>
          </c:cat>
          <c:val>
            <c:numRef>
              <c:f>Frisbees_GW!$F$197:$F$204</c:f>
              <c:numCache>
                <c:formatCode>General</c:formatCode>
                <c:ptCount val="8"/>
                <c:pt idx="0">
                  <c:v>6.6137908869913595E-2</c:v>
                </c:pt>
                <c:pt idx="1">
                  <c:v>6.4950987178590144E-2</c:v>
                </c:pt>
                <c:pt idx="2">
                  <c:v>0.11773160331698718</c:v>
                </c:pt>
                <c:pt idx="3">
                  <c:v>8.4825734752065854E-2</c:v>
                </c:pt>
                <c:pt idx="4">
                  <c:v>0.10979457023516173</c:v>
                </c:pt>
                <c:pt idx="5">
                  <c:v>0.14456948937212277</c:v>
                </c:pt>
                <c:pt idx="6">
                  <c:v>6.5102384814018199E-2</c:v>
                </c:pt>
                <c:pt idx="7">
                  <c:v>3.5699127977537262</c:v>
                </c:pt>
              </c:numCache>
            </c:numRef>
          </c:val>
          <c:extLst>
            <c:ext xmlns:c16="http://schemas.microsoft.com/office/drawing/2014/chart" uri="{C3380CC4-5D6E-409C-BE32-E72D297353CC}">
              <c16:uniqueId val="{00000000-9F66-41C6-BB0C-A1EA2252716F}"/>
            </c:ext>
          </c:extLst>
        </c:ser>
        <c:dLbls>
          <c:showLegendKey val="0"/>
          <c:showVal val="0"/>
          <c:showCatName val="0"/>
          <c:showSerName val="0"/>
          <c:showPercent val="0"/>
          <c:showBubbleSize val="0"/>
        </c:dLbls>
        <c:gapWidth val="219"/>
        <c:overlap val="-27"/>
        <c:axId val="513566272"/>
        <c:axId val="513560040"/>
      </c:barChart>
      <c:catAx>
        <c:axId val="513566272"/>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3560040"/>
        <c:crosses val="autoZero"/>
        <c:auto val="1"/>
        <c:lblAlgn val="ctr"/>
        <c:lblOffset val="100"/>
        <c:noMultiLvlLbl val="0"/>
      </c:catAx>
      <c:valAx>
        <c:axId val="51356004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baseline="0"/>
                  <a:t>Lead deposition fluxes (</a:t>
                </a:r>
                <a:r>
                  <a:rPr lang="el-GR" sz="1400" b="1" baseline="0">
                    <a:latin typeface="Times New Roman" panose="02020603050405020304" pitchFamily="18" charset="0"/>
                    <a:cs typeface="Times New Roman" panose="02020603050405020304" pitchFamily="18" charset="0"/>
                  </a:rPr>
                  <a:t>μ</a:t>
                </a:r>
                <a:r>
                  <a:rPr lang="en-US" sz="1400" b="1" baseline="0">
                    <a:latin typeface="Times New Roman" panose="02020603050405020304" pitchFamily="18" charset="0"/>
                    <a:cs typeface="Times New Roman" panose="02020603050405020304" pitchFamily="18" charset="0"/>
                  </a:rPr>
                  <a:t>g/m</a:t>
                </a:r>
                <a:r>
                  <a:rPr lang="en-US" sz="1400" b="1" baseline="30000">
                    <a:latin typeface="Times New Roman" panose="02020603050405020304" pitchFamily="18" charset="0"/>
                    <a:cs typeface="Times New Roman" panose="02020603050405020304" pitchFamily="18" charset="0"/>
                  </a:rPr>
                  <a:t>2 </a:t>
                </a:r>
                <a:r>
                  <a:rPr lang="en-US" sz="1400" b="1" baseline="0">
                    <a:latin typeface="Times New Roman" panose="02020603050405020304" pitchFamily="18" charset="0"/>
                    <a:cs typeface="Times New Roman" panose="02020603050405020304" pitchFamily="18" charset="0"/>
                  </a:rPr>
                  <a:t>day)</a:t>
                </a:r>
                <a:endParaRPr lang="en-US" sz="1400" b="1"/>
              </a:p>
            </c:rich>
          </c:tx>
          <c:layout>
            <c:manualLayout>
              <c:xMode val="edge"/>
              <c:yMode val="edge"/>
              <c:x val="1.8403361344537815E-2"/>
              <c:y val="7.2219405582427829E-2"/>
            </c:manualLayout>
          </c:layout>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566272"/>
        <c:crosses val="autoZero"/>
        <c:crossBetween val="between"/>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n-US" b="1"/>
              <a:t>Inverted-disc</a:t>
            </a:r>
            <a:r>
              <a:rPr lang="en-US" b="1" baseline="0"/>
              <a:t> samplers</a:t>
            </a:r>
          </a:p>
          <a:p>
            <a:pPr>
              <a:defRPr b="1"/>
            </a:pPr>
            <a:r>
              <a:rPr lang="en-US" b="0" baseline="0"/>
              <a:t>(2/11/2019, 112 days)</a:t>
            </a:r>
          </a:p>
        </c:rich>
      </c:tx>
      <c:layout>
        <c:manualLayout>
          <c:xMode val="edge"/>
          <c:yMode val="edge"/>
          <c:x val="0.36767319526235692"/>
          <c:y val="2.6481709747354362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9.892675180308344E-2"/>
          <c:y val="0.19327865014176204"/>
          <c:w val="0.86325812214649644"/>
          <c:h val="0.6811855346118032"/>
        </c:manualLayout>
      </c:layout>
      <c:barChart>
        <c:barDir val="col"/>
        <c:grouping val="clustered"/>
        <c:varyColors val="0"/>
        <c:ser>
          <c:idx val="0"/>
          <c:order val="0"/>
          <c:spPr>
            <a:solidFill>
              <a:schemeClr val="accent1"/>
            </a:solidFill>
            <a:ln>
              <a:noFill/>
            </a:ln>
            <a:effectLst/>
          </c:spPr>
          <c:invertIfNegative val="0"/>
          <c:cat>
            <c:strRef>
              <c:f>Frisbees_GW!$B$197:$B$204</c:f>
              <c:strCache>
                <c:ptCount val="8"/>
                <c:pt idx="0">
                  <c:v>MOUDI Room</c:v>
                </c:pt>
                <c:pt idx="1">
                  <c:v>Library West Wall</c:v>
                </c:pt>
                <c:pt idx="2">
                  <c:v>Wolf Case</c:v>
                </c:pt>
                <c:pt idx="3">
                  <c:v>Class Room 1306</c:v>
                </c:pt>
                <c:pt idx="4">
                  <c:v>Class Room 1304</c:v>
                </c:pt>
                <c:pt idx="5">
                  <c:v>Art Lab</c:v>
                </c:pt>
                <c:pt idx="6">
                  <c:v>Admi</c:v>
                </c:pt>
                <c:pt idx="7">
                  <c:v>Roof</c:v>
                </c:pt>
              </c:strCache>
            </c:strRef>
          </c:cat>
          <c:val>
            <c:numRef>
              <c:f>Frisbees_GW!$E$197:$E$204</c:f>
              <c:numCache>
                <c:formatCode>General</c:formatCode>
                <c:ptCount val="8"/>
                <c:pt idx="0">
                  <c:v>7.4074457934303233</c:v>
                </c:pt>
                <c:pt idx="1">
                  <c:v>7.2745105640020959</c:v>
                </c:pt>
                <c:pt idx="2">
                  <c:v>13.185939571502564</c:v>
                </c:pt>
                <c:pt idx="3">
                  <c:v>9.500482292231375</c:v>
                </c:pt>
                <c:pt idx="4">
                  <c:v>12.296991866338113</c:v>
                </c:pt>
                <c:pt idx="5">
                  <c:v>16.191782809677751</c:v>
                </c:pt>
                <c:pt idx="6">
                  <c:v>7.2914670991700374</c:v>
                </c:pt>
                <c:pt idx="7">
                  <c:v>399.83023334841732</c:v>
                </c:pt>
              </c:numCache>
            </c:numRef>
          </c:val>
          <c:extLst>
            <c:ext xmlns:c16="http://schemas.microsoft.com/office/drawing/2014/chart" uri="{C3380CC4-5D6E-409C-BE32-E72D297353CC}">
              <c16:uniqueId val="{00000000-662E-4C98-8939-10BB3A5B7856}"/>
            </c:ext>
          </c:extLst>
        </c:ser>
        <c:dLbls>
          <c:showLegendKey val="0"/>
          <c:showVal val="0"/>
          <c:showCatName val="0"/>
          <c:showSerName val="0"/>
          <c:showPercent val="0"/>
          <c:showBubbleSize val="0"/>
        </c:dLbls>
        <c:gapWidth val="219"/>
        <c:overlap val="-27"/>
        <c:axId val="513566272"/>
        <c:axId val="513560040"/>
      </c:barChart>
      <c:catAx>
        <c:axId val="513566272"/>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513560040"/>
        <c:crosses val="autoZero"/>
        <c:auto val="1"/>
        <c:lblAlgn val="ctr"/>
        <c:lblOffset val="100"/>
        <c:noMultiLvlLbl val="0"/>
      </c:catAx>
      <c:valAx>
        <c:axId val="51356004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r>
                  <a:rPr lang="en-US" sz="1400" b="1"/>
                  <a:t>Dust</a:t>
                </a:r>
                <a:r>
                  <a:rPr lang="en-US" sz="1400" b="1" baseline="0"/>
                  <a:t> Lead (</a:t>
                </a:r>
                <a:r>
                  <a:rPr lang="el-GR" sz="1400" b="1" baseline="0">
                    <a:latin typeface="Times New Roman" panose="02020603050405020304" pitchFamily="18" charset="0"/>
                    <a:cs typeface="Times New Roman" panose="02020603050405020304" pitchFamily="18" charset="0"/>
                  </a:rPr>
                  <a:t>μ</a:t>
                </a:r>
                <a:r>
                  <a:rPr lang="en-US" sz="1400" b="1" baseline="0">
                    <a:latin typeface="Times New Roman" panose="02020603050405020304" pitchFamily="18" charset="0"/>
                    <a:cs typeface="Times New Roman" panose="02020603050405020304" pitchFamily="18" charset="0"/>
                  </a:rPr>
                  <a:t>g/m</a:t>
                </a:r>
                <a:r>
                  <a:rPr lang="en-US" sz="1400" b="1" baseline="30000">
                    <a:latin typeface="Times New Roman" panose="02020603050405020304" pitchFamily="18" charset="0"/>
                    <a:cs typeface="Times New Roman" panose="02020603050405020304" pitchFamily="18" charset="0"/>
                  </a:rPr>
                  <a:t>2</a:t>
                </a:r>
                <a:r>
                  <a:rPr lang="en-US" sz="1400" b="1" baseline="0">
                    <a:latin typeface="Times New Roman" panose="02020603050405020304" pitchFamily="18" charset="0"/>
                    <a:cs typeface="Times New Roman" panose="02020603050405020304" pitchFamily="18" charset="0"/>
                  </a:rPr>
                  <a:t>)</a:t>
                </a:r>
                <a:endParaRPr lang="en-US" sz="1400" b="1"/>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13566272"/>
        <c:crosses val="autoZero"/>
        <c:crossBetween val="between"/>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Surface</a:t>
            </a:r>
            <a:r>
              <a:rPr lang="en-US" baseline="0" dirty="0"/>
              <a:t> Dust</a:t>
            </a:r>
          </a:p>
          <a:p>
            <a:pPr>
              <a:defRPr/>
            </a:pPr>
            <a:r>
              <a:rPr lang="en-US" baseline="0" dirty="0"/>
              <a:t>Sample Collected: 1/17/2019</a:t>
            </a:r>
            <a:endParaRPr lang="en-US" dirty="0"/>
          </a:p>
        </c:rich>
      </c:tx>
      <c:layout>
        <c:manualLayout>
          <c:xMode val="edge"/>
          <c:yMode val="edge"/>
          <c:x val="0.32349947921515587"/>
          <c:y val="3.2002814231727086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46703083054789"/>
          <c:y val="0.16617383512544803"/>
          <c:w val="0.85921383224532843"/>
          <c:h val="0.57202713572093811"/>
        </c:manualLayout>
      </c:layout>
      <c:barChart>
        <c:barDir val="col"/>
        <c:grouping val="clustered"/>
        <c:varyColors val="0"/>
        <c:ser>
          <c:idx val="0"/>
          <c:order val="0"/>
          <c:spPr>
            <a:solidFill>
              <a:schemeClr val="accent1"/>
            </a:solidFill>
            <a:ln>
              <a:noFill/>
            </a:ln>
            <a:effectLst/>
          </c:spPr>
          <c:invertIfNegative val="0"/>
          <c:cat>
            <c:strRef>
              <c:f>Sfc_Ghostwipes!$B$74:$B$81</c:f>
              <c:strCache>
                <c:ptCount val="8"/>
                <c:pt idx="0">
                  <c:v>Bookshelf RM 1304</c:v>
                </c:pt>
                <c:pt idx="1">
                  <c:v>Locker</c:v>
                </c:pt>
                <c:pt idx="2">
                  <c:v>Locker # 1</c:v>
                </c:pt>
                <c:pt idx="3">
                  <c:v>Floor G</c:v>
                </c:pt>
                <c:pt idx="4">
                  <c:v>Computer</c:v>
                </c:pt>
                <c:pt idx="5">
                  <c:v>Window S.</c:v>
                </c:pt>
                <c:pt idx="6">
                  <c:v>Library BS</c:v>
                </c:pt>
                <c:pt idx="7">
                  <c:v>Book</c:v>
                </c:pt>
              </c:strCache>
            </c:strRef>
          </c:cat>
          <c:val>
            <c:numRef>
              <c:f>Sfc_Ghostwipes!$E$74:$E$81</c:f>
              <c:numCache>
                <c:formatCode>General</c:formatCode>
                <c:ptCount val="8"/>
                <c:pt idx="0">
                  <c:v>1037.8627111425376</c:v>
                </c:pt>
                <c:pt idx="1">
                  <c:v>54.857746313386116</c:v>
                </c:pt>
                <c:pt idx="2">
                  <c:v>99.442840988566417</c:v>
                </c:pt>
                <c:pt idx="3">
                  <c:v>11.992150142999016</c:v>
                </c:pt>
                <c:pt idx="4">
                  <c:v>14.514691386419894</c:v>
                </c:pt>
                <c:pt idx="5">
                  <c:v>188.78903983187379</c:v>
                </c:pt>
                <c:pt idx="6">
                  <c:v>121.46920193988092</c:v>
                </c:pt>
                <c:pt idx="7">
                  <c:v>46.105338343201772</c:v>
                </c:pt>
              </c:numCache>
            </c:numRef>
          </c:val>
          <c:extLst>
            <c:ext xmlns:c16="http://schemas.microsoft.com/office/drawing/2014/chart" uri="{C3380CC4-5D6E-409C-BE32-E72D297353CC}">
              <c16:uniqueId val="{00000000-4F7A-4C62-8320-D7B650348DD6}"/>
            </c:ext>
          </c:extLst>
        </c:ser>
        <c:dLbls>
          <c:showLegendKey val="0"/>
          <c:showVal val="0"/>
          <c:showCatName val="0"/>
          <c:showSerName val="0"/>
          <c:showPercent val="0"/>
          <c:showBubbleSize val="0"/>
        </c:dLbls>
        <c:gapWidth val="219"/>
        <c:overlap val="-27"/>
        <c:axId val="88382272"/>
        <c:axId val="88382600"/>
      </c:barChart>
      <c:lineChart>
        <c:grouping val="standard"/>
        <c:varyColors val="0"/>
        <c:ser>
          <c:idx val="1"/>
          <c:order val="1"/>
          <c:tx>
            <c:strRef>
              <c:f>Sfc_Ghostwipes!$F$69</c:f>
              <c:strCache>
                <c:ptCount val="1"/>
                <c:pt idx="0">
                  <c:v>EPA Dust-Lead Hazard (Floors) (108 μg/m2)</c:v>
                </c:pt>
              </c:strCache>
            </c:strRef>
          </c:tx>
          <c:spPr>
            <a:ln w="28575" cap="rnd">
              <a:solidFill>
                <a:schemeClr val="accent2"/>
              </a:solidFill>
              <a:round/>
            </a:ln>
            <a:effectLst/>
          </c:spPr>
          <c:marker>
            <c:symbol val="none"/>
          </c:marker>
          <c:val>
            <c:numRef>
              <c:f>Sfc_Ghostwipes!$F$74:$F$81</c:f>
              <c:numCache>
                <c:formatCode>General</c:formatCode>
                <c:ptCount val="8"/>
                <c:pt idx="0">
                  <c:v>108</c:v>
                </c:pt>
                <c:pt idx="1">
                  <c:v>108</c:v>
                </c:pt>
                <c:pt idx="2">
                  <c:v>108</c:v>
                </c:pt>
                <c:pt idx="3">
                  <c:v>108</c:v>
                </c:pt>
                <c:pt idx="4">
                  <c:v>108</c:v>
                </c:pt>
                <c:pt idx="5">
                  <c:v>108</c:v>
                </c:pt>
                <c:pt idx="6">
                  <c:v>108</c:v>
                </c:pt>
                <c:pt idx="7">
                  <c:v>108</c:v>
                </c:pt>
              </c:numCache>
            </c:numRef>
          </c:val>
          <c:smooth val="0"/>
          <c:extLst>
            <c:ext xmlns:c16="http://schemas.microsoft.com/office/drawing/2014/chart" uri="{C3380CC4-5D6E-409C-BE32-E72D297353CC}">
              <c16:uniqueId val="{00000001-4F7A-4C62-8320-D7B650348DD6}"/>
            </c:ext>
          </c:extLst>
        </c:ser>
        <c:ser>
          <c:idx val="2"/>
          <c:order val="2"/>
          <c:tx>
            <c:strRef>
              <c:f>Sfc_Ghostwipes!$G$69</c:f>
              <c:strCache>
                <c:ptCount val="1"/>
                <c:pt idx="0">
                  <c:v>EPA Dust-Lead Hazard (Window Sill)(1076 μg/m2)</c:v>
                </c:pt>
              </c:strCache>
            </c:strRef>
          </c:tx>
          <c:spPr>
            <a:ln w="28575" cap="rnd">
              <a:solidFill>
                <a:schemeClr val="accent3"/>
              </a:solidFill>
              <a:round/>
            </a:ln>
            <a:effectLst/>
          </c:spPr>
          <c:marker>
            <c:symbol val="none"/>
          </c:marker>
          <c:val>
            <c:numRef>
              <c:f>Sfc_Ghostwipes!$G$74:$G$81</c:f>
              <c:numCache>
                <c:formatCode>General</c:formatCode>
                <c:ptCount val="8"/>
                <c:pt idx="0">
                  <c:v>1076</c:v>
                </c:pt>
                <c:pt idx="1">
                  <c:v>1076</c:v>
                </c:pt>
                <c:pt idx="2">
                  <c:v>1076</c:v>
                </c:pt>
                <c:pt idx="3">
                  <c:v>1076</c:v>
                </c:pt>
                <c:pt idx="4">
                  <c:v>1076</c:v>
                </c:pt>
                <c:pt idx="5">
                  <c:v>1076</c:v>
                </c:pt>
                <c:pt idx="6">
                  <c:v>1076</c:v>
                </c:pt>
                <c:pt idx="7">
                  <c:v>1076</c:v>
                </c:pt>
              </c:numCache>
            </c:numRef>
          </c:val>
          <c:smooth val="0"/>
          <c:extLst>
            <c:ext xmlns:c16="http://schemas.microsoft.com/office/drawing/2014/chart" uri="{C3380CC4-5D6E-409C-BE32-E72D297353CC}">
              <c16:uniqueId val="{00000002-4F7A-4C62-8320-D7B650348DD6}"/>
            </c:ext>
          </c:extLst>
        </c:ser>
        <c:dLbls>
          <c:showLegendKey val="0"/>
          <c:showVal val="0"/>
          <c:showCatName val="0"/>
          <c:showSerName val="0"/>
          <c:showPercent val="0"/>
          <c:showBubbleSize val="0"/>
        </c:dLbls>
        <c:marker val="1"/>
        <c:smooth val="0"/>
        <c:axId val="88382272"/>
        <c:axId val="88382600"/>
      </c:lineChart>
      <c:catAx>
        <c:axId val="88382272"/>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8382600"/>
        <c:crosses val="autoZero"/>
        <c:auto val="1"/>
        <c:lblAlgn val="ctr"/>
        <c:lblOffset val="100"/>
        <c:noMultiLvlLbl val="0"/>
      </c:catAx>
      <c:valAx>
        <c:axId val="8838260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Dust</a:t>
                </a:r>
                <a:r>
                  <a:rPr lang="en-US" sz="1200" b="1" baseline="0"/>
                  <a:t> Lead ( </a:t>
                </a:r>
                <a:r>
                  <a:rPr lang="el-GR" sz="1200" b="1" baseline="0">
                    <a:latin typeface="Times New Roman" panose="02020603050405020304" pitchFamily="18" charset="0"/>
                    <a:cs typeface="Times New Roman" panose="02020603050405020304" pitchFamily="18" charset="0"/>
                  </a:rPr>
                  <a:t>μ</a:t>
                </a:r>
                <a:r>
                  <a:rPr lang="en-US" sz="1200" b="1" baseline="0">
                    <a:latin typeface="Times New Roman" panose="02020603050405020304" pitchFamily="18" charset="0"/>
                    <a:cs typeface="Times New Roman" panose="02020603050405020304" pitchFamily="18" charset="0"/>
                  </a:rPr>
                  <a:t>g/m</a:t>
                </a:r>
                <a:r>
                  <a:rPr lang="en-US" sz="1200" b="1" baseline="30000">
                    <a:latin typeface="Times New Roman" panose="02020603050405020304" pitchFamily="18" charset="0"/>
                    <a:cs typeface="Times New Roman" panose="02020603050405020304" pitchFamily="18" charset="0"/>
                  </a:rPr>
                  <a:t>2</a:t>
                </a:r>
                <a:r>
                  <a:rPr lang="en-US" sz="1200" b="1" baseline="0">
                    <a:latin typeface="Times New Roman" panose="02020603050405020304" pitchFamily="18" charset="0"/>
                    <a:cs typeface="Times New Roman" panose="02020603050405020304" pitchFamily="18" charset="0"/>
                  </a:rPr>
                  <a:t>)</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82272"/>
        <c:crosses val="autoZero"/>
        <c:crossBetween val="between"/>
      </c:valAx>
      <c:spPr>
        <a:noFill/>
        <a:ln w="12700">
          <a:solidFill>
            <a:schemeClr val="tx1"/>
          </a:solidFill>
        </a:ln>
        <a:effectLst/>
      </c:spPr>
    </c:plotArea>
    <c:legend>
      <c:legendPos val="b"/>
      <c:legendEntry>
        <c:idx val="0"/>
        <c:delete val="1"/>
      </c:legendEntry>
      <c:layout>
        <c:manualLayout>
          <c:xMode val="edge"/>
          <c:yMode val="edge"/>
          <c:x val="0"/>
          <c:y val="0.82862797392261456"/>
          <c:w val="1"/>
          <c:h val="0.14449030564727797"/>
        </c:manualLayout>
      </c:layout>
      <c:overlay val="0"/>
      <c:spPr>
        <a:noFill/>
        <a:ln>
          <a:noFill/>
        </a:ln>
        <a:effectLst/>
      </c:spPr>
      <c:txPr>
        <a:bodyPr rot="0" spcFirstLastPara="1" vertOverflow="ellipsis" vert="horz" wrap="square" anchor="ctr" anchorCtr="1"/>
        <a:lstStyle/>
        <a:p>
          <a:pPr>
            <a:defRPr sz="1050" b="1"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Surface</a:t>
            </a:r>
            <a:r>
              <a:rPr lang="en-US" baseline="0" dirty="0"/>
              <a:t> Dust</a:t>
            </a:r>
          </a:p>
          <a:p>
            <a:pPr>
              <a:defRPr/>
            </a:pPr>
            <a:r>
              <a:rPr lang="en-US" baseline="0" dirty="0"/>
              <a:t>Sample Collected: 1/17/2019</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2171761072431561"/>
          <c:y val="0.17415570176613762"/>
          <c:w val="0.85468503015293185"/>
          <c:h val="0.68885851071696891"/>
        </c:manualLayout>
      </c:layout>
      <c:barChart>
        <c:barDir val="col"/>
        <c:grouping val="clustered"/>
        <c:varyColors val="0"/>
        <c:ser>
          <c:idx val="0"/>
          <c:order val="0"/>
          <c:spPr>
            <a:solidFill>
              <a:srgbClr val="C00000"/>
            </a:solidFill>
            <a:ln>
              <a:noFill/>
            </a:ln>
            <a:effectLst/>
          </c:spPr>
          <c:invertIfNegative val="0"/>
          <c:cat>
            <c:strRef>
              <c:f>Sfc_Ghostwipes!$B$74:$B$81</c:f>
              <c:strCache>
                <c:ptCount val="8"/>
                <c:pt idx="0">
                  <c:v>Bookshelf RM 1304</c:v>
                </c:pt>
                <c:pt idx="1">
                  <c:v>Locker</c:v>
                </c:pt>
                <c:pt idx="2">
                  <c:v>Locker # 1</c:v>
                </c:pt>
                <c:pt idx="3">
                  <c:v>Floor G</c:v>
                </c:pt>
                <c:pt idx="4">
                  <c:v>Computer</c:v>
                </c:pt>
                <c:pt idx="5">
                  <c:v>Window S.</c:v>
                </c:pt>
                <c:pt idx="6">
                  <c:v>Library BS</c:v>
                </c:pt>
                <c:pt idx="7">
                  <c:v>Book</c:v>
                </c:pt>
              </c:strCache>
            </c:strRef>
          </c:cat>
          <c:val>
            <c:numRef>
              <c:f>Sfc_Ghostwipes!$D$74:$D$81</c:f>
              <c:numCache>
                <c:formatCode>General</c:formatCode>
                <c:ptCount val="8"/>
                <c:pt idx="0">
                  <c:v>185.15999445570375</c:v>
                </c:pt>
                <c:pt idx="1">
                  <c:v>15.583160265371005</c:v>
                </c:pt>
                <c:pt idx="2">
                  <c:v>16.908843460456051</c:v>
                </c:pt>
                <c:pt idx="3">
                  <c:v>6.4955371992690951</c:v>
                </c:pt>
                <c:pt idx="4">
                  <c:v>5.7484903501898703</c:v>
                </c:pt>
                <c:pt idx="5">
                  <c:v>50.416935450883685</c:v>
                </c:pt>
                <c:pt idx="6">
                  <c:v>28.395869431081906</c:v>
                </c:pt>
                <c:pt idx="7">
                  <c:v>16.758481999993268</c:v>
                </c:pt>
              </c:numCache>
            </c:numRef>
          </c:val>
          <c:extLst>
            <c:ext xmlns:c16="http://schemas.microsoft.com/office/drawing/2014/chart" uri="{C3380CC4-5D6E-409C-BE32-E72D297353CC}">
              <c16:uniqueId val="{00000000-D240-4BFB-9DD0-5AB9429A563E}"/>
            </c:ext>
          </c:extLst>
        </c:ser>
        <c:dLbls>
          <c:showLegendKey val="0"/>
          <c:showVal val="0"/>
          <c:showCatName val="0"/>
          <c:showSerName val="0"/>
          <c:showPercent val="0"/>
          <c:showBubbleSize val="0"/>
        </c:dLbls>
        <c:gapWidth val="219"/>
        <c:overlap val="-27"/>
        <c:axId val="88382272"/>
        <c:axId val="88382600"/>
      </c:barChart>
      <c:catAx>
        <c:axId val="88382272"/>
        <c:scaling>
          <c:orientation val="minMax"/>
        </c:scaling>
        <c:delete val="0"/>
        <c:axPos val="b"/>
        <c:numFmt formatCode="General" sourceLinked="1"/>
        <c:majorTickMark val="cross"/>
        <c:minorTickMark val="none"/>
        <c:tickLblPos val="nextTo"/>
        <c:spPr>
          <a:noFill/>
          <a:ln w="12700" cap="flat" cmpd="sng" algn="ctr">
            <a:solidFill>
              <a:schemeClr val="tx1"/>
            </a:solidFill>
            <a:round/>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mn-lt"/>
                <a:ea typeface="+mn-ea"/>
                <a:cs typeface="+mn-cs"/>
              </a:defRPr>
            </a:pPr>
            <a:endParaRPr lang="en-US"/>
          </a:p>
        </c:txPr>
        <c:crossAx val="88382600"/>
        <c:crosses val="autoZero"/>
        <c:auto val="1"/>
        <c:lblAlgn val="ctr"/>
        <c:lblOffset val="100"/>
        <c:noMultiLvlLbl val="0"/>
      </c:catAx>
      <c:valAx>
        <c:axId val="88382600"/>
        <c:scaling>
          <c:logBase val="10"/>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r>
                  <a:rPr lang="en-US" sz="1200" b="1"/>
                  <a:t>Dust</a:t>
                </a:r>
                <a:r>
                  <a:rPr lang="en-US" sz="1200" b="1" baseline="0"/>
                  <a:t> Arsenic ( </a:t>
                </a:r>
                <a:r>
                  <a:rPr lang="el-GR" sz="1200" b="1" baseline="0">
                    <a:latin typeface="Times New Roman" panose="02020603050405020304" pitchFamily="18" charset="0"/>
                    <a:cs typeface="Times New Roman" panose="02020603050405020304" pitchFamily="18" charset="0"/>
                  </a:rPr>
                  <a:t>μ</a:t>
                </a:r>
                <a:r>
                  <a:rPr lang="en-US" sz="1200" b="1" baseline="0">
                    <a:latin typeface="Times New Roman" panose="02020603050405020304" pitchFamily="18" charset="0"/>
                    <a:cs typeface="Times New Roman" panose="02020603050405020304" pitchFamily="18" charset="0"/>
                  </a:rPr>
                  <a:t>g/m</a:t>
                </a:r>
                <a:r>
                  <a:rPr lang="en-US" sz="1200" b="1" baseline="30000">
                    <a:latin typeface="Times New Roman" panose="02020603050405020304" pitchFamily="18" charset="0"/>
                    <a:cs typeface="Times New Roman" panose="02020603050405020304" pitchFamily="18" charset="0"/>
                  </a:rPr>
                  <a:t>2</a:t>
                </a:r>
                <a:r>
                  <a:rPr lang="en-US" sz="1200" b="1" baseline="0">
                    <a:latin typeface="Times New Roman" panose="02020603050405020304" pitchFamily="18" charset="0"/>
                    <a:cs typeface="Times New Roman" panose="02020603050405020304" pitchFamily="18" charset="0"/>
                  </a:rPr>
                  <a:t>)</a:t>
                </a:r>
                <a:endParaRPr lang="en-US" sz="1200" b="1"/>
              </a:p>
            </c:rich>
          </c:tx>
          <c:overlay val="0"/>
          <c:spPr>
            <a:noFill/>
            <a:ln>
              <a:noFill/>
            </a:ln>
            <a:effectLst/>
          </c:spPr>
          <c:txPr>
            <a:bodyPr rot="-54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8382272"/>
        <c:crosses val="autoZero"/>
        <c:crossBetween val="between"/>
      </c:valAx>
      <c:spPr>
        <a:noFill/>
        <a:ln w="12700">
          <a:solidFill>
            <a:schemeClr val="tx1"/>
          </a:solid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19142-241B-41EA-9F14-D8F7ACCFB291}" type="datetimeFigureOut">
              <a:rPr lang="en-US" smtClean="0"/>
              <a:pPr/>
              <a:t>4/3/2020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327861-3C4E-4BEC-87AC-17303705DE06}" type="slidenum">
              <a:rPr lang="en-US" smtClean="0"/>
              <a:pPr/>
              <a:t>‹#›</a:t>
            </a:fld>
            <a:endParaRPr lang="en-US"/>
          </a:p>
        </p:txBody>
      </p:sp>
    </p:spTree>
    <p:extLst>
      <p:ext uri="{BB962C8B-B14F-4D97-AF65-F5344CB8AC3E}">
        <p14:creationId xmlns:p14="http://schemas.microsoft.com/office/powerpoint/2010/main" val="36338307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intro slide, point out picture as study side.. Myself &amp; time I’ve been with lab.</a:t>
            </a:r>
          </a:p>
        </p:txBody>
      </p:sp>
      <p:sp>
        <p:nvSpPr>
          <p:cNvPr id="4" name="Slide Number Placeholder 3"/>
          <p:cNvSpPr>
            <a:spLocks noGrp="1"/>
          </p:cNvSpPr>
          <p:nvPr>
            <p:ph type="sldNum" sz="quarter" idx="5"/>
          </p:nvPr>
        </p:nvSpPr>
        <p:spPr/>
        <p:txBody>
          <a:bodyPr/>
          <a:lstStyle/>
          <a:p>
            <a:fld id="{10327861-3C4E-4BEC-87AC-17303705DE06}" type="slidenum">
              <a:rPr lang="en-US" smtClean="0"/>
              <a:pPr/>
              <a:t>1</a:t>
            </a:fld>
            <a:endParaRPr lang="en-US"/>
          </a:p>
        </p:txBody>
      </p:sp>
    </p:spTree>
    <p:extLst>
      <p:ext uri="{BB962C8B-B14F-4D97-AF65-F5344CB8AC3E}">
        <p14:creationId xmlns:p14="http://schemas.microsoft.com/office/powerpoint/2010/main" val="12831366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go over mining operations, timeline, discuss $150 million settlement with EPA &amp; ASARCO</a:t>
            </a:r>
          </a:p>
          <a:p>
            <a:r>
              <a:rPr lang="en-US" sz="1200" b="0" i="0" kern="1200" dirty="0">
                <a:solidFill>
                  <a:schemeClr val="tx1"/>
                </a:solidFill>
                <a:effectLst/>
                <a:latin typeface="+mn-lt"/>
                <a:ea typeface="+mn-ea"/>
                <a:cs typeface="+mn-cs"/>
              </a:rPr>
              <a:t>A non-attainment area means air quality is worse than national air standards.</a:t>
            </a:r>
            <a:endParaRPr lang="en-US" dirty="0"/>
          </a:p>
        </p:txBody>
      </p:sp>
      <p:sp>
        <p:nvSpPr>
          <p:cNvPr id="4" name="Slide Number Placeholder 3"/>
          <p:cNvSpPr>
            <a:spLocks noGrp="1"/>
          </p:cNvSpPr>
          <p:nvPr>
            <p:ph type="sldNum" sz="quarter" idx="5"/>
          </p:nvPr>
        </p:nvSpPr>
        <p:spPr/>
        <p:txBody>
          <a:bodyPr/>
          <a:lstStyle/>
          <a:p>
            <a:fld id="{10327861-3C4E-4BEC-87AC-17303705DE06}" type="slidenum">
              <a:rPr lang="en-US" smtClean="0"/>
              <a:pPr/>
              <a:t>2</a:t>
            </a:fld>
            <a:endParaRPr lang="en-US"/>
          </a:p>
        </p:txBody>
      </p:sp>
    </p:spTree>
    <p:extLst>
      <p:ext uri="{BB962C8B-B14F-4D97-AF65-F5344CB8AC3E}">
        <p14:creationId xmlns:p14="http://schemas.microsoft.com/office/powerpoint/2010/main" val="3524021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Introduce study site as well as method (indoor vs. outdoor) Point out proximity of smokestack &amp; slag pile to high school.. Discuss health effects of lead &amp; arsenic</a:t>
            </a:r>
          </a:p>
        </p:txBody>
      </p:sp>
      <p:sp>
        <p:nvSpPr>
          <p:cNvPr id="4" name="Slide Number Placeholder 3"/>
          <p:cNvSpPr>
            <a:spLocks noGrp="1"/>
          </p:cNvSpPr>
          <p:nvPr>
            <p:ph type="sldNum" sz="quarter" idx="5"/>
          </p:nvPr>
        </p:nvSpPr>
        <p:spPr/>
        <p:txBody>
          <a:bodyPr/>
          <a:lstStyle/>
          <a:p>
            <a:fld id="{10327861-3C4E-4BEC-87AC-17303705DE06}" type="slidenum">
              <a:rPr lang="en-US" smtClean="0"/>
              <a:pPr/>
              <a:t>3</a:t>
            </a:fld>
            <a:endParaRPr lang="en-US"/>
          </a:p>
        </p:txBody>
      </p:sp>
    </p:spTree>
    <p:extLst>
      <p:ext uri="{BB962C8B-B14F-4D97-AF65-F5344CB8AC3E}">
        <p14:creationId xmlns:p14="http://schemas.microsoft.com/office/powerpoint/2010/main" val="2792020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procedure – Inverted disk samplers &amp; surface dust samplers</a:t>
            </a:r>
          </a:p>
        </p:txBody>
      </p:sp>
      <p:sp>
        <p:nvSpPr>
          <p:cNvPr id="4" name="Slide Number Placeholder 3"/>
          <p:cNvSpPr>
            <a:spLocks noGrp="1"/>
          </p:cNvSpPr>
          <p:nvPr>
            <p:ph type="sldNum" sz="quarter" idx="5"/>
          </p:nvPr>
        </p:nvSpPr>
        <p:spPr/>
        <p:txBody>
          <a:bodyPr/>
          <a:lstStyle/>
          <a:p>
            <a:fld id="{10327861-3C4E-4BEC-87AC-17303705DE06}" type="slidenum">
              <a:rPr lang="en-US" smtClean="0"/>
              <a:pPr/>
              <a:t>4</a:t>
            </a:fld>
            <a:endParaRPr lang="en-US"/>
          </a:p>
        </p:txBody>
      </p:sp>
    </p:spTree>
    <p:extLst>
      <p:ext uri="{BB962C8B-B14F-4D97-AF65-F5344CB8AC3E}">
        <p14:creationId xmlns:p14="http://schemas.microsoft.com/office/powerpoint/2010/main" val="2117685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Plan View of where samples were placed.</a:t>
            </a:r>
          </a:p>
        </p:txBody>
      </p:sp>
      <p:sp>
        <p:nvSpPr>
          <p:cNvPr id="4" name="Slide Number Placeholder 3"/>
          <p:cNvSpPr>
            <a:spLocks noGrp="1"/>
          </p:cNvSpPr>
          <p:nvPr>
            <p:ph type="sldNum" sz="quarter" idx="5"/>
          </p:nvPr>
        </p:nvSpPr>
        <p:spPr/>
        <p:txBody>
          <a:bodyPr/>
          <a:lstStyle/>
          <a:p>
            <a:fld id="{10327861-3C4E-4BEC-87AC-17303705DE06}" type="slidenum">
              <a:rPr lang="en-US" smtClean="0"/>
              <a:pPr/>
              <a:t>5</a:t>
            </a:fld>
            <a:endParaRPr lang="en-US"/>
          </a:p>
        </p:txBody>
      </p:sp>
    </p:spTree>
    <p:extLst>
      <p:ext uri="{BB962C8B-B14F-4D97-AF65-F5344CB8AC3E}">
        <p14:creationId xmlns:p14="http://schemas.microsoft.com/office/powerpoint/2010/main" val="2095882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results, Explain Dust lead and lead deposition fluxes.. What do these numbers mean</a:t>
            </a:r>
          </a:p>
        </p:txBody>
      </p:sp>
      <p:sp>
        <p:nvSpPr>
          <p:cNvPr id="4" name="Slide Number Placeholder 3"/>
          <p:cNvSpPr>
            <a:spLocks noGrp="1"/>
          </p:cNvSpPr>
          <p:nvPr>
            <p:ph type="sldNum" sz="quarter" idx="5"/>
          </p:nvPr>
        </p:nvSpPr>
        <p:spPr/>
        <p:txBody>
          <a:bodyPr/>
          <a:lstStyle/>
          <a:p>
            <a:fld id="{10327861-3C4E-4BEC-87AC-17303705DE06}" type="slidenum">
              <a:rPr lang="en-US" smtClean="0"/>
              <a:pPr/>
              <a:t>6</a:t>
            </a:fld>
            <a:endParaRPr lang="en-US"/>
          </a:p>
        </p:txBody>
      </p:sp>
    </p:spTree>
    <p:extLst>
      <p:ext uri="{BB962C8B-B14F-4D97-AF65-F5344CB8AC3E}">
        <p14:creationId xmlns:p14="http://schemas.microsoft.com/office/powerpoint/2010/main" val="25326616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results, collected one month before inverted disk samples were collected.. point out EPA standards line on left bar chart, some are exceeding.. There is no standard for Arsenic.. state that even though all don’t exceed standard even slightly elevated levels can be dangerous with chronic exposure.. No amount of lead or arsenic is safe for the human body.</a:t>
            </a:r>
          </a:p>
        </p:txBody>
      </p:sp>
      <p:sp>
        <p:nvSpPr>
          <p:cNvPr id="4" name="Slide Number Placeholder 3"/>
          <p:cNvSpPr>
            <a:spLocks noGrp="1"/>
          </p:cNvSpPr>
          <p:nvPr>
            <p:ph type="sldNum" sz="quarter" idx="5"/>
          </p:nvPr>
        </p:nvSpPr>
        <p:spPr/>
        <p:txBody>
          <a:bodyPr/>
          <a:lstStyle/>
          <a:p>
            <a:fld id="{10327861-3C4E-4BEC-87AC-17303705DE06}" type="slidenum">
              <a:rPr lang="en-US" smtClean="0"/>
              <a:pPr/>
              <a:t>7</a:t>
            </a:fld>
            <a:endParaRPr lang="en-US"/>
          </a:p>
        </p:txBody>
      </p:sp>
    </p:spTree>
    <p:extLst>
      <p:ext uri="{BB962C8B-B14F-4D97-AF65-F5344CB8AC3E}">
        <p14:creationId xmlns:p14="http://schemas.microsoft.com/office/powerpoint/2010/main" val="415551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0327861-3C4E-4BEC-87AC-17303705DE06}" type="slidenum">
              <a:rPr lang="en-US" smtClean="0"/>
              <a:pPr/>
              <a:t>8</a:t>
            </a:fld>
            <a:endParaRPr lang="en-US"/>
          </a:p>
        </p:txBody>
      </p:sp>
    </p:spTree>
    <p:extLst>
      <p:ext uri="{BB962C8B-B14F-4D97-AF65-F5344CB8AC3E}">
        <p14:creationId xmlns:p14="http://schemas.microsoft.com/office/powerpoint/2010/main" val="2092139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Thanksss</a:t>
            </a:r>
            <a:r>
              <a:rPr lang="en-US" dirty="0"/>
              <a:t> everybody</a:t>
            </a:r>
          </a:p>
        </p:txBody>
      </p:sp>
      <p:sp>
        <p:nvSpPr>
          <p:cNvPr id="4" name="Slide Number Placeholder 3"/>
          <p:cNvSpPr>
            <a:spLocks noGrp="1"/>
          </p:cNvSpPr>
          <p:nvPr>
            <p:ph type="sldNum" sz="quarter" idx="5"/>
          </p:nvPr>
        </p:nvSpPr>
        <p:spPr/>
        <p:txBody>
          <a:bodyPr/>
          <a:lstStyle/>
          <a:p>
            <a:fld id="{10327861-3C4E-4BEC-87AC-17303705DE06}" type="slidenum">
              <a:rPr lang="en-US" smtClean="0"/>
              <a:pPr/>
              <a:t>9</a:t>
            </a:fld>
            <a:endParaRPr lang="en-US"/>
          </a:p>
        </p:txBody>
      </p:sp>
    </p:spTree>
    <p:extLst>
      <p:ext uri="{BB962C8B-B14F-4D97-AF65-F5344CB8AC3E}">
        <p14:creationId xmlns:p14="http://schemas.microsoft.com/office/powerpoint/2010/main" val="393780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9549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5770324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3929372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19977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3573547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54661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4201737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A0AF71-9726-4D75-9082-CF278E40D923}"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42299842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2858727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A0AF71-9726-4D75-9082-CF278E40D923}"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822020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4A0AF71-9726-4D75-9082-CF278E40D923}" type="datetimeFigureOut">
              <a:rPr lang="en-US" smtClean="0"/>
              <a:pPr/>
              <a:t>4/3/2020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459186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243551474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9" name="Rectangle 8"/>
          <p:cNvSpPr/>
          <p:nvPr/>
        </p:nvSpPr>
        <p:spPr>
          <a:xfrm>
            <a:off x="4000500" y="-14040"/>
            <a:ext cx="30196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0" y="-6422"/>
            <a:ext cx="686750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10550" y="394334"/>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209545" y="931543"/>
            <a:ext cx="6448417"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210550" y="2880497"/>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C46072-70AD-4AA9-951E-AFB0EABE3316}" type="slidenum">
              <a:rPr lang="en-US" smtClean="0"/>
              <a:pPr/>
              <a:t>‹#›</a:t>
            </a:fld>
            <a:endParaRPr lang="en-US"/>
          </a:p>
        </p:txBody>
      </p:sp>
    </p:spTree>
    <p:extLst>
      <p:ext uri="{BB962C8B-B14F-4D97-AF65-F5344CB8AC3E}">
        <p14:creationId xmlns:p14="http://schemas.microsoft.com/office/powerpoint/2010/main" val="21319992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3805165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226367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4A0AF71-9726-4D75-9082-CF278E40D923}" type="datetimeFigureOut">
              <a:rPr lang="en-US" smtClean="0"/>
              <a:pPr/>
              <a:t>4/3/2020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C46072-70AD-4AA9-951E-AFB0EABE3316}" type="slidenum">
              <a:rPr lang="en-US" smtClean="0"/>
              <a:pPr/>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5952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699093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4A0AF71-9726-4D75-9082-CF278E40D923}" type="datetimeFigureOut">
              <a:rPr lang="en-US" smtClean="0"/>
              <a:pPr/>
              <a:t>4/3/2020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409074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1512298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4A0AF71-9726-4D75-9082-CF278E40D923}" type="datetimeFigureOut">
              <a:rPr lang="en-US" smtClean="0"/>
              <a:pPr/>
              <a:t>4/3/2020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128462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A4A0AF71-9726-4D75-9082-CF278E40D923}" type="datetimeFigureOut">
              <a:rPr lang="en-US" smtClean="0"/>
              <a:pPr/>
              <a:t>4/3/2020</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75C46072-70AD-4AA9-951E-AFB0EABE3316}" type="slidenum">
              <a:rPr lang="en-US" smtClean="0"/>
              <a:pPr/>
              <a:t>‹#›</a:t>
            </a:fld>
            <a:endParaRPr lang="en-US"/>
          </a:p>
        </p:txBody>
      </p:sp>
    </p:spTree>
    <p:extLst>
      <p:ext uri="{BB962C8B-B14F-4D97-AF65-F5344CB8AC3E}">
        <p14:creationId xmlns:p14="http://schemas.microsoft.com/office/powerpoint/2010/main" val="2022446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4A0AF71-9726-4D75-9082-CF278E40D923}" type="datetimeFigureOut">
              <a:rPr lang="en-US" smtClean="0"/>
              <a:pPr/>
              <a:t>4/3/2020</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5C46072-70AD-4AA9-951E-AFB0EABE3316}" type="slidenum">
              <a:rPr lang="en-US" smtClean="0"/>
              <a:pPr/>
              <a:t>‹#›</a:t>
            </a:fld>
            <a:endParaRPr lang="en-US"/>
          </a:p>
        </p:txBody>
      </p:sp>
    </p:spTree>
    <p:extLst>
      <p:ext uri="{BB962C8B-B14F-4D97-AF65-F5344CB8AC3E}">
        <p14:creationId xmlns:p14="http://schemas.microsoft.com/office/powerpoint/2010/main" val="8177225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A0AF71-9726-4D75-9082-CF278E40D923}" type="datetimeFigureOut">
              <a:rPr lang="en-US" smtClean="0"/>
              <a:pPr/>
              <a:t>4/3/2020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C46072-70AD-4AA9-951E-AFB0EABE331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3857498"/>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6" r:id="rId6"/>
    <p:sldLayoutId id="2147483803" r:id="rId7"/>
    <p:sldLayoutId id="2147483804" r:id="rId8"/>
    <p:sldLayoutId id="2147483805" r:id="rId9"/>
    <p:sldLayoutId id="2147483807" r:id="rId10"/>
    <p:sldLayoutId id="2147483808"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4A0AF71-9726-4D75-9082-CF278E40D923}" type="datetimeFigureOut">
              <a:rPr lang="en-US" smtClean="0"/>
              <a:pPr/>
              <a:t>4/3/2020</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5C46072-70AD-4AA9-951E-AFB0EABE3316}" type="slidenum">
              <a:rPr lang="en-US" smtClean="0"/>
              <a:pPr/>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7339889"/>
      </p:ext>
    </p:extLst>
  </p:cSld>
  <p:clrMap bg1="lt1" tx1="dk1" bg2="lt2" tx2="dk2" accent1="accent1" accent2="accent2" accent3="accent3" accent4="accent4" accent5="accent5" accent6="accent6" hlink="hlink" folHlink="folHlink"/>
  <p:sldLayoutIdLst>
    <p:sldLayoutId id="2147483810" r:id="rId1"/>
    <p:sldLayoutId id="2147483811" r:id="rId2"/>
    <p:sldLayoutId id="2147483812" r:id="rId3"/>
    <p:sldLayoutId id="2147483813" r:id="rId4"/>
    <p:sldLayoutId id="2147483814" r:id="rId5"/>
    <p:sldLayoutId id="2147483815" r:id="rId6"/>
    <p:sldLayoutId id="2147483816" r:id="rId7"/>
    <p:sldLayoutId id="2147483817" r:id="rId8"/>
    <p:sldLayoutId id="2147483818" r:id="rId9"/>
    <p:sldLayoutId id="2147483819" r:id="rId10"/>
    <p:sldLayoutId id="2147483820"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15.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15.xml"/><Relationship Id="rId4" Type="http://schemas.openxmlformats.org/officeDocument/2006/relationships/chart" Target="../charts/chart4.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9.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C:\Users\Tannia\Desktop\Project Papers\DSC_0413.jpg">
            <a:extLst>
              <a:ext uri="{FF2B5EF4-FFF2-40B4-BE49-F238E27FC236}">
                <a16:creationId xmlns:a16="http://schemas.microsoft.com/office/drawing/2014/main" id="{1363C618-D67A-491F-B643-DAD78319BAA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4323" b="6437"/>
          <a:stretch/>
        </p:blipFill>
        <p:spPr bwMode="auto">
          <a:xfrm>
            <a:off x="1017722" y="395794"/>
            <a:ext cx="10266231" cy="336023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C6DA372-0A3E-4EB5-AB69-E9525A70495E}"/>
              </a:ext>
            </a:extLst>
          </p:cNvPr>
          <p:cNvSpPr>
            <a:spLocks noGrp="1"/>
          </p:cNvSpPr>
          <p:nvPr>
            <p:ph type="ctrTitle"/>
          </p:nvPr>
        </p:nvSpPr>
        <p:spPr>
          <a:xfrm>
            <a:off x="1017722" y="3841747"/>
            <a:ext cx="10000175" cy="825909"/>
          </a:xfrm>
          <a:solidFill>
            <a:schemeClr val="bg1"/>
          </a:solidFill>
        </p:spPr>
        <p:txBody>
          <a:bodyPr>
            <a:noAutofit/>
          </a:bodyPr>
          <a:lstStyle/>
          <a:p>
            <a:pPr algn="ctr"/>
            <a:r>
              <a:rPr lang="en" sz="4800" b="1" dirty="0">
                <a:solidFill>
                  <a:schemeClr val="accent1">
                    <a:lumMod val="50000"/>
                  </a:schemeClr>
                </a:solidFill>
                <a:latin typeface="+mn-lt"/>
                <a:ea typeface="Arial"/>
                <a:cs typeface="Arial"/>
                <a:sym typeface="Arial"/>
              </a:rPr>
              <a:t>Airborne Lead &amp; </a:t>
            </a:r>
            <a:r>
              <a:rPr lang="en-US" sz="4800" b="1" dirty="0">
                <a:solidFill>
                  <a:schemeClr val="accent1">
                    <a:lumMod val="50000"/>
                  </a:schemeClr>
                </a:solidFill>
                <a:latin typeface="+mn-lt"/>
                <a:ea typeface="Arial"/>
                <a:cs typeface="Arial"/>
                <a:sym typeface="Arial"/>
              </a:rPr>
              <a:t>Arsenic</a:t>
            </a:r>
            <a:r>
              <a:rPr lang="en" sz="4800" b="1" dirty="0">
                <a:solidFill>
                  <a:schemeClr val="accent1">
                    <a:lumMod val="50000"/>
                  </a:schemeClr>
                </a:solidFill>
                <a:latin typeface="+mn-lt"/>
                <a:ea typeface="Arial"/>
                <a:cs typeface="Arial"/>
                <a:sym typeface="Arial"/>
              </a:rPr>
              <a:t> in Hayden, AZ</a:t>
            </a:r>
            <a:endParaRPr lang="en-US" sz="4800" b="1" dirty="0">
              <a:solidFill>
                <a:schemeClr val="accent1">
                  <a:lumMod val="50000"/>
                </a:schemeClr>
              </a:solidFill>
              <a:latin typeface="+mn-lt"/>
            </a:endParaRPr>
          </a:p>
        </p:txBody>
      </p:sp>
      <p:sp>
        <p:nvSpPr>
          <p:cNvPr id="3" name="Subtitle 2">
            <a:extLst>
              <a:ext uri="{FF2B5EF4-FFF2-40B4-BE49-F238E27FC236}">
                <a16:creationId xmlns:a16="http://schemas.microsoft.com/office/drawing/2014/main" id="{008AAD0F-FDD5-45DC-8CAE-962CF9AC5BCB}"/>
              </a:ext>
            </a:extLst>
          </p:cNvPr>
          <p:cNvSpPr>
            <a:spLocks noGrp="1"/>
          </p:cNvSpPr>
          <p:nvPr>
            <p:ph type="subTitle" idx="1"/>
          </p:nvPr>
        </p:nvSpPr>
        <p:spPr>
          <a:xfrm>
            <a:off x="1297683" y="4778664"/>
            <a:ext cx="9909694" cy="1003310"/>
          </a:xfrm>
        </p:spPr>
        <p:txBody>
          <a:bodyPr>
            <a:noAutofit/>
          </a:bodyPr>
          <a:lstStyle/>
          <a:p>
            <a:pPr algn="ctr"/>
            <a:r>
              <a:rPr lang="en-US" sz="3200" b="1" dirty="0">
                <a:solidFill>
                  <a:schemeClr val="tx1"/>
                </a:solidFill>
              </a:rPr>
              <a:t> </a:t>
            </a:r>
            <a:r>
              <a:rPr lang="en-US" sz="3000" dirty="0">
                <a:solidFill>
                  <a:schemeClr val="bg2">
                    <a:lumMod val="50000"/>
                  </a:schemeClr>
                </a:solidFill>
                <a:latin typeface="+mn-lt"/>
              </a:rPr>
              <a:t>REMAN Almusawi</a:t>
            </a:r>
          </a:p>
          <a:p>
            <a:pPr algn="ctr"/>
            <a:r>
              <a:rPr lang="en-US" sz="2200" b="1" dirty="0">
                <a:solidFill>
                  <a:schemeClr val="bg2">
                    <a:lumMod val="25000"/>
                  </a:schemeClr>
                </a:solidFill>
              </a:rPr>
              <a:t>Arizona Space Grant – 2020 Symposium</a:t>
            </a:r>
          </a:p>
          <a:p>
            <a:pPr algn="ctr"/>
            <a:br>
              <a:rPr lang="en-US" sz="1600" b="1" dirty="0">
                <a:solidFill>
                  <a:schemeClr val="accent1">
                    <a:lumMod val="75000"/>
                  </a:schemeClr>
                </a:solidFill>
              </a:rPr>
            </a:br>
            <a:endParaRPr lang="en-US" sz="1600" dirty="0">
              <a:solidFill>
                <a:schemeClr val="accent1">
                  <a:lumMod val="75000"/>
                </a:schemeClr>
              </a:solidFill>
            </a:endParaRPr>
          </a:p>
        </p:txBody>
      </p:sp>
      <p:pic>
        <p:nvPicPr>
          <p:cNvPr id="8" name="Google Shape;58;p13">
            <a:extLst>
              <a:ext uri="{FF2B5EF4-FFF2-40B4-BE49-F238E27FC236}">
                <a16:creationId xmlns:a16="http://schemas.microsoft.com/office/drawing/2014/main" id="{6468E3A3-8DA6-41FF-8CEA-BDA20E0E9776}"/>
              </a:ext>
            </a:extLst>
          </p:cNvPr>
          <p:cNvPicPr preferRelativeResize="0"/>
          <p:nvPr/>
        </p:nvPicPr>
        <p:blipFill>
          <a:blip r:embed="rId4" cstate="print">
            <a:alphaModFix/>
          </a:blip>
          <a:stretch>
            <a:fillRect/>
          </a:stretch>
        </p:blipFill>
        <p:spPr>
          <a:xfrm>
            <a:off x="218442" y="5224934"/>
            <a:ext cx="1234558" cy="1003310"/>
          </a:xfrm>
          <a:prstGeom prst="rect">
            <a:avLst/>
          </a:prstGeom>
          <a:noFill/>
          <a:ln>
            <a:noFill/>
          </a:ln>
        </p:spPr>
      </p:pic>
      <p:pic>
        <p:nvPicPr>
          <p:cNvPr id="10" name="Google Shape;94;p18">
            <a:extLst>
              <a:ext uri="{FF2B5EF4-FFF2-40B4-BE49-F238E27FC236}">
                <a16:creationId xmlns:a16="http://schemas.microsoft.com/office/drawing/2014/main" id="{D118BA46-3200-4054-B00F-C5236221181B}"/>
              </a:ext>
            </a:extLst>
          </p:cNvPr>
          <p:cNvPicPr preferRelativeResize="0"/>
          <p:nvPr/>
        </p:nvPicPr>
        <p:blipFill rotWithShape="1">
          <a:blip r:embed="rId5" cstate="print">
            <a:alphaModFix/>
          </a:blip>
          <a:srcRect l="-1410" r="84046" b="-21174"/>
          <a:stretch/>
        </p:blipFill>
        <p:spPr>
          <a:xfrm>
            <a:off x="10880144" y="5076449"/>
            <a:ext cx="1234558" cy="1382334"/>
          </a:xfrm>
          <a:prstGeom prst="rect">
            <a:avLst/>
          </a:prstGeom>
          <a:noFill/>
          <a:ln>
            <a:noFill/>
          </a:ln>
        </p:spPr>
      </p:pic>
      <p:sp>
        <p:nvSpPr>
          <p:cNvPr id="4" name="TextBox 3">
            <a:extLst>
              <a:ext uri="{FF2B5EF4-FFF2-40B4-BE49-F238E27FC236}">
                <a16:creationId xmlns:a16="http://schemas.microsoft.com/office/drawing/2014/main" id="{031948E5-C07D-4B6E-9C93-2DC959803496}"/>
              </a:ext>
            </a:extLst>
          </p:cNvPr>
          <p:cNvSpPr txBox="1"/>
          <p:nvPr/>
        </p:nvSpPr>
        <p:spPr>
          <a:xfrm>
            <a:off x="1538958" y="5953406"/>
            <a:ext cx="9427144" cy="338554"/>
          </a:xfrm>
          <a:prstGeom prst="rect">
            <a:avLst/>
          </a:prstGeom>
          <a:noFill/>
        </p:spPr>
        <p:txBody>
          <a:bodyPr wrap="square" rtlCol="0">
            <a:spAutoFit/>
          </a:bodyPr>
          <a:lstStyle/>
          <a:p>
            <a:r>
              <a:rPr lang="en-US" sz="1600" b="1" dirty="0">
                <a:solidFill>
                  <a:schemeClr val="bg2">
                    <a:lumMod val="10000"/>
                  </a:schemeClr>
                </a:solidFill>
              </a:rPr>
              <a:t>Acknowledgements: </a:t>
            </a:r>
            <a:r>
              <a:rPr lang="en-US" sz="1600" dirty="0">
                <a:solidFill>
                  <a:schemeClr val="bg2">
                    <a:lumMod val="10000"/>
                  </a:schemeClr>
                </a:solidFill>
              </a:rPr>
              <a:t>Dr</a:t>
            </a:r>
            <a:r>
              <a:rPr lang="en-US" sz="1600" b="1" dirty="0">
                <a:solidFill>
                  <a:schemeClr val="bg2">
                    <a:lumMod val="10000"/>
                  </a:schemeClr>
                </a:solidFill>
              </a:rPr>
              <a:t>. </a:t>
            </a:r>
            <a:r>
              <a:rPr lang="en-US" sz="1600" dirty="0">
                <a:solidFill>
                  <a:schemeClr val="bg2">
                    <a:lumMod val="10000"/>
                  </a:schemeClr>
                </a:solidFill>
              </a:rPr>
              <a:t>A.E. Sáez, Dr. E.A. Betterton, T. Rodriguez-Chavez, K. P. Rine, R. F. O’Brien-Metzger</a:t>
            </a:r>
            <a:endParaRPr lang="en-US" sz="1600" dirty="0">
              <a:solidFill>
                <a:schemeClr val="accent1">
                  <a:lumMod val="75000"/>
                </a:schemeClr>
              </a:solidFill>
            </a:endParaRPr>
          </a:p>
        </p:txBody>
      </p:sp>
    </p:spTree>
    <p:extLst>
      <p:ext uri="{BB962C8B-B14F-4D97-AF65-F5344CB8AC3E}">
        <p14:creationId xmlns:p14="http://schemas.microsoft.com/office/powerpoint/2010/main" val="1177123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939236-CD82-4C9C-946E-3116E67B485E}"/>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174B3D7A-28B1-4E63-AE19-57E93530A325}"/>
              </a:ext>
            </a:extLst>
          </p:cNvPr>
          <p:cNvSpPr>
            <a:spLocks noGrp="1"/>
          </p:cNvSpPr>
          <p:nvPr>
            <p:ph idx="1"/>
          </p:nvPr>
        </p:nvSpPr>
        <p:spPr/>
        <p:txBody>
          <a:bodyPr/>
          <a:lstStyle/>
          <a:p>
            <a:r>
              <a:rPr lang="en-US" dirty="0"/>
              <a:t>Csavina, J., Field, J., Taylor, M. P., Gao, S., </a:t>
            </a:r>
            <a:r>
              <a:rPr lang="en-US" dirty="0" err="1"/>
              <a:t>Landazuri</a:t>
            </a:r>
            <a:r>
              <a:rPr lang="en-US" dirty="0"/>
              <a:t>, A., Betterton, E. A., &amp; Sáez, A. E. (2012). A review on the importance of metals and metalloids in atmospheric dust and aerosol from mining operations. </a:t>
            </a:r>
            <a:r>
              <a:rPr lang="en-US" i="1" dirty="0"/>
              <a:t>Science of the Total Environment</a:t>
            </a:r>
            <a:r>
              <a:rPr lang="en-US" dirty="0"/>
              <a:t>, </a:t>
            </a:r>
            <a:r>
              <a:rPr lang="en-US" i="1" dirty="0"/>
              <a:t>433</a:t>
            </a:r>
            <a:r>
              <a:rPr lang="en-US" dirty="0"/>
              <a:t>, 58-73.</a:t>
            </a:r>
          </a:p>
        </p:txBody>
      </p:sp>
    </p:spTree>
    <p:extLst>
      <p:ext uri="{BB962C8B-B14F-4D97-AF65-F5344CB8AC3E}">
        <p14:creationId xmlns:p14="http://schemas.microsoft.com/office/powerpoint/2010/main" val="1296038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3C13A-E08B-4A27-9EB7-BEFD5BEA8567}"/>
              </a:ext>
            </a:extLst>
          </p:cNvPr>
          <p:cNvSpPr>
            <a:spLocks noGrp="1"/>
          </p:cNvSpPr>
          <p:nvPr>
            <p:ph type="title"/>
          </p:nvPr>
        </p:nvSpPr>
        <p:spPr>
          <a:xfrm>
            <a:off x="8200159" y="326887"/>
            <a:ext cx="3200400" cy="851534"/>
          </a:xfrm>
        </p:spPr>
        <p:txBody>
          <a:bodyPr>
            <a:normAutofit/>
          </a:bodyPr>
          <a:lstStyle/>
          <a:p>
            <a:r>
              <a:rPr lang="en-US" sz="4800" b="1" dirty="0">
                <a:solidFill>
                  <a:schemeClr val="tx1">
                    <a:lumMod val="75000"/>
                    <a:lumOff val="25000"/>
                  </a:schemeClr>
                </a:solidFill>
              </a:rPr>
              <a:t>Introduction</a:t>
            </a:r>
          </a:p>
        </p:txBody>
      </p:sp>
      <p:sp>
        <p:nvSpPr>
          <p:cNvPr id="4" name="Text Placeholder 3">
            <a:extLst>
              <a:ext uri="{FF2B5EF4-FFF2-40B4-BE49-F238E27FC236}">
                <a16:creationId xmlns:a16="http://schemas.microsoft.com/office/drawing/2014/main" id="{A7911B0B-B18D-4396-A856-900E19F4C8D0}"/>
              </a:ext>
            </a:extLst>
          </p:cNvPr>
          <p:cNvSpPr>
            <a:spLocks noGrp="1"/>
          </p:cNvSpPr>
          <p:nvPr>
            <p:ph type="body" sz="half" idx="2"/>
          </p:nvPr>
        </p:nvSpPr>
        <p:spPr>
          <a:xfrm>
            <a:off x="7518502" y="1356325"/>
            <a:ext cx="4298930" cy="5162945"/>
          </a:xfrm>
        </p:spPr>
        <p:txBody>
          <a:bodyPr>
            <a:noAutofit/>
          </a:bodyPr>
          <a:lstStyle/>
          <a:p>
            <a:pPr lvl="0" algn="ctr">
              <a:spcBef>
                <a:spcPts val="1000"/>
              </a:spcBef>
              <a:spcAft>
                <a:spcPts val="0"/>
              </a:spcAft>
              <a:buClrTx/>
              <a:buSzTx/>
            </a:pPr>
            <a:r>
              <a:rPr lang="en-US" sz="2200" i="1" dirty="0">
                <a:solidFill>
                  <a:prstClr val="black"/>
                </a:solidFill>
              </a:rPr>
              <a:t>2008</a:t>
            </a:r>
          </a:p>
          <a:p>
            <a:pPr marL="342900" lvl="0" indent="-342900">
              <a:spcBef>
                <a:spcPts val="1000"/>
              </a:spcBef>
              <a:spcAft>
                <a:spcPts val="0"/>
              </a:spcAft>
              <a:buClrTx/>
              <a:buSzTx/>
              <a:buFont typeface="Arial" panose="020B0604020202020204" pitchFamily="34" charset="0"/>
              <a:buChar char="•"/>
            </a:pPr>
            <a:r>
              <a:rPr lang="en-US" sz="2200" dirty="0">
                <a:solidFill>
                  <a:prstClr val="black"/>
                </a:solidFill>
              </a:rPr>
              <a:t>ASARCO installed controls on refining operation - overall lead emissions reduced by 50%</a:t>
            </a:r>
          </a:p>
          <a:p>
            <a:pPr marL="342900" lvl="0" indent="-342900">
              <a:spcBef>
                <a:spcPts val="1000"/>
              </a:spcBef>
              <a:spcAft>
                <a:spcPts val="0"/>
              </a:spcAft>
              <a:buClrTx/>
              <a:buSzTx/>
              <a:buFont typeface="Arial" panose="020B0604020202020204" pitchFamily="34" charset="0"/>
              <a:buChar char="•"/>
            </a:pPr>
            <a:r>
              <a:rPr lang="en-US" sz="2200" dirty="0">
                <a:solidFill>
                  <a:prstClr val="black"/>
                </a:solidFill>
              </a:rPr>
              <a:t>Mandatory cleanups</a:t>
            </a:r>
          </a:p>
          <a:p>
            <a:pPr lvl="0" algn="ctr">
              <a:spcBef>
                <a:spcPts val="1000"/>
              </a:spcBef>
              <a:spcAft>
                <a:spcPts val="0"/>
              </a:spcAft>
              <a:buClrTx/>
              <a:buSzTx/>
            </a:pPr>
            <a:r>
              <a:rPr lang="en-US" sz="2200" i="1" dirty="0">
                <a:solidFill>
                  <a:prstClr val="black"/>
                </a:solidFill>
              </a:rPr>
              <a:t>2014 </a:t>
            </a:r>
          </a:p>
          <a:p>
            <a:pPr marL="342900" lvl="0" indent="-342900">
              <a:spcBef>
                <a:spcPts val="1000"/>
              </a:spcBef>
              <a:spcAft>
                <a:spcPts val="0"/>
              </a:spcAft>
              <a:buClrTx/>
              <a:buSzTx/>
              <a:buFont typeface="Arial" panose="020B0604020202020204" pitchFamily="34" charset="0"/>
              <a:buChar char="•"/>
            </a:pPr>
            <a:r>
              <a:rPr lang="en-US" sz="2200" dirty="0">
                <a:solidFill>
                  <a:prstClr val="black"/>
                </a:solidFill>
              </a:rPr>
              <a:t>Nonattainment designation by EPA for airborne lead</a:t>
            </a:r>
          </a:p>
          <a:p>
            <a:pPr lvl="0" algn="ctr">
              <a:spcBef>
                <a:spcPts val="1000"/>
              </a:spcBef>
              <a:spcAft>
                <a:spcPts val="0"/>
              </a:spcAft>
              <a:buClrTx/>
              <a:buSzTx/>
            </a:pPr>
            <a:r>
              <a:rPr lang="en-US" sz="2200" i="1" dirty="0">
                <a:solidFill>
                  <a:prstClr val="black"/>
                </a:solidFill>
              </a:rPr>
              <a:t>2015 </a:t>
            </a:r>
          </a:p>
          <a:p>
            <a:pPr marL="342900" lvl="0" indent="-342900">
              <a:spcBef>
                <a:spcPts val="1000"/>
              </a:spcBef>
              <a:spcAft>
                <a:spcPts val="0"/>
              </a:spcAft>
              <a:buClrTx/>
              <a:buSzTx/>
              <a:buFont typeface="Arial" panose="020B0604020202020204" pitchFamily="34" charset="0"/>
              <a:buChar char="•"/>
            </a:pPr>
            <a:r>
              <a:rPr lang="en-US" sz="2200" dirty="0">
                <a:solidFill>
                  <a:prstClr val="black"/>
                </a:solidFill>
              </a:rPr>
              <a:t>$150 million settlement between US EPA and ASARCO LLC</a:t>
            </a:r>
          </a:p>
          <a:p>
            <a:pPr marL="342900" lvl="0" indent="-342900">
              <a:spcBef>
                <a:spcPts val="1000"/>
              </a:spcBef>
              <a:spcAft>
                <a:spcPts val="0"/>
              </a:spcAft>
              <a:buClrTx/>
              <a:buSzTx/>
              <a:buFont typeface="Arial" panose="020B0604020202020204" pitchFamily="34" charset="0"/>
              <a:buChar char="•"/>
            </a:pPr>
            <a:r>
              <a:rPr lang="en-US" sz="2200" dirty="0">
                <a:solidFill>
                  <a:prstClr val="black"/>
                </a:solidFill>
              </a:rPr>
              <a:t>ASARCO mandated to install new equipment &amp; pollution control technologies</a:t>
            </a:r>
          </a:p>
        </p:txBody>
      </p:sp>
      <p:pic>
        <p:nvPicPr>
          <p:cNvPr id="5" name="Content Placeholder 7" descr="A picture containing sky, mountain, outdoor, grass&#10;&#10;Description generated with very high confidence">
            <a:extLst>
              <a:ext uri="{FF2B5EF4-FFF2-40B4-BE49-F238E27FC236}">
                <a16:creationId xmlns:a16="http://schemas.microsoft.com/office/drawing/2014/main" id="{5A530575-AE44-41F4-BE00-ADA7F78DFD8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70" t="2380" r="1271"/>
          <a:stretch/>
        </p:blipFill>
        <p:spPr>
          <a:xfrm>
            <a:off x="271308" y="959487"/>
            <a:ext cx="6485953" cy="4611185"/>
          </a:xfrm>
          <a:prstGeom prst="rect">
            <a:avLst/>
          </a:prstGeom>
        </p:spPr>
      </p:pic>
      <p:grpSp>
        <p:nvGrpSpPr>
          <p:cNvPr id="6" name="Group 5">
            <a:extLst>
              <a:ext uri="{FF2B5EF4-FFF2-40B4-BE49-F238E27FC236}">
                <a16:creationId xmlns:a16="http://schemas.microsoft.com/office/drawing/2014/main" id="{61D0B8B8-38E7-4139-ADDB-E753CC1AE34A}"/>
              </a:ext>
            </a:extLst>
          </p:cNvPr>
          <p:cNvGrpSpPr/>
          <p:nvPr/>
        </p:nvGrpSpPr>
        <p:grpSpPr>
          <a:xfrm>
            <a:off x="271308" y="993641"/>
            <a:ext cx="6206985" cy="2541986"/>
            <a:chOff x="4579294" y="685887"/>
            <a:chExt cx="7722935" cy="2740916"/>
          </a:xfrm>
        </p:grpSpPr>
        <p:sp>
          <p:nvSpPr>
            <p:cNvPr id="7" name="TextBox 6">
              <a:extLst>
                <a:ext uri="{FF2B5EF4-FFF2-40B4-BE49-F238E27FC236}">
                  <a16:creationId xmlns:a16="http://schemas.microsoft.com/office/drawing/2014/main" id="{468722E1-4D03-49CD-BE63-150909D14B35}"/>
                </a:ext>
              </a:extLst>
            </p:cNvPr>
            <p:cNvSpPr txBox="1"/>
            <p:nvPr/>
          </p:nvSpPr>
          <p:spPr>
            <a:xfrm>
              <a:off x="4624233" y="704948"/>
              <a:ext cx="2680896" cy="331863"/>
            </a:xfrm>
            <a:prstGeom prst="rect">
              <a:avLst/>
            </a:prstGeom>
            <a:solidFill>
              <a:schemeClr val="bg1"/>
            </a:solidFill>
          </p:spPr>
          <p:txBody>
            <a:bodyPr wrap="square" rtlCol="0">
              <a:spAutoFit/>
            </a:bodyPr>
            <a:lstStyle/>
            <a:p>
              <a:r>
                <a:rPr lang="en-US" sz="1400" dirty="0"/>
                <a:t>A. CRUSHING &amp; GRINDING</a:t>
              </a:r>
            </a:p>
          </p:txBody>
        </p:sp>
        <p:sp>
          <p:nvSpPr>
            <p:cNvPr id="8" name="TextBox 7">
              <a:extLst>
                <a:ext uri="{FF2B5EF4-FFF2-40B4-BE49-F238E27FC236}">
                  <a16:creationId xmlns:a16="http://schemas.microsoft.com/office/drawing/2014/main" id="{65743AA5-295C-478F-BE3D-2938CCD6713C}"/>
                </a:ext>
              </a:extLst>
            </p:cNvPr>
            <p:cNvSpPr txBox="1"/>
            <p:nvPr/>
          </p:nvSpPr>
          <p:spPr>
            <a:xfrm>
              <a:off x="4579294" y="3094940"/>
              <a:ext cx="1571496" cy="331863"/>
            </a:xfrm>
            <a:prstGeom prst="rect">
              <a:avLst/>
            </a:prstGeom>
            <a:solidFill>
              <a:schemeClr val="bg1"/>
            </a:solidFill>
          </p:spPr>
          <p:txBody>
            <a:bodyPr wrap="square" rtlCol="0">
              <a:spAutoFit/>
            </a:bodyPr>
            <a:lstStyle/>
            <a:p>
              <a:r>
                <a:rPr lang="en-US" sz="1400" dirty="0"/>
                <a:t>B. SMELTING</a:t>
              </a:r>
            </a:p>
          </p:txBody>
        </p:sp>
        <p:sp>
          <p:nvSpPr>
            <p:cNvPr id="9" name="TextBox 8">
              <a:extLst>
                <a:ext uri="{FF2B5EF4-FFF2-40B4-BE49-F238E27FC236}">
                  <a16:creationId xmlns:a16="http://schemas.microsoft.com/office/drawing/2014/main" id="{DA2428D8-6960-46A3-83A3-7CA8FAA252BA}"/>
                </a:ext>
              </a:extLst>
            </p:cNvPr>
            <p:cNvSpPr txBox="1"/>
            <p:nvPr/>
          </p:nvSpPr>
          <p:spPr>
            <a:xfrm>
              <a:off x="8614312" y="685887"/>
              <a:ext cx="1855984" cy="331863"/>
            </a:xfrm>
            <a:prstGeom prst="rect">
              <a:avLst/>
            </a:prstGeom>
            <a:solidFill>
              <a:schemeClr val="bg1"/>
            </a:solidFill>
          </p:spPr>
          <p:txBody>
            <a:bodyPr wrap="square" rtlCol="0">
              <a:spAutoFit/>
            </a:bodyPr>
            <a:lstStyle/>
            <a:p>
              <a:r>
                <a:rPr lang="en-US" sz="1400" dirty="0"/>
                <a:t>C. SLAG DUMPS</a:t>
              </a:r>
            </a:p>
          </p:txBody>
        </p:sp>
        <p:sp>
          <p:nvSpPr>
            <p:cNvPr id="10" name="TextBox 9">
              <a:extLst>
                <a:ext uri="{FF2B5EF4-FFF2-40B4-BE49-F238E27FC236}">
                  <a16:creationId xmlns:a16="http://schemas.microsoft.com/office/drawing/2014/main" id="{9E19064A-4E22-46DE-844F-BB32ED8E9A89}"/>
                </a:ext>
              </a:extLst>
            </p:cNvPr>
            <p:cNvSpPr txBox="1"/>
            <p:nvPr/>
          </p:nvSpPr>
          <p:spPr>
            <a:xfrm>
              <a:off x="8629017" y="3094940"/>
              <a:ext cx="3673212" cy="331863"/>
            </a:xfrm>
            <a:prstGeom prst="rect">
              <a:avLst/>
            </a:prstGeom>
            <a:solidFill>
              <a:schemeClr val="bg1"/>
            </a:solidFill>
          </p:spPr>
          <p:txBody>
            <a:bodyPr wrap="square" rtlCol="0">
              <a:spAutoFit/>
            </a:bodyPr>
            <a:lstStyle/>
            <a:p>
              <a:r>
                <a:rPr lang="en-US" sz="1400" dirty="0"/>
                <a:t>D. WIND EROSION OF MINE TAILINGS</a:t>
              </a:r>
            </a:p>
          </p:txBody>
        </p:sp>
      </p:grpSp>
      <p:sp>
        <p:nvSpPr>
          <p:cNvPr id="11" name="TextBox 10">
            <a:extLst>
              <a:ext uri="{FF2B5EF4-FFF2-40B4-BE49-F238E27FC236}">
                <a16:creationId xmlns:a16="http://schemas.microsoft.com/office/drawing/2014/main" id="{77D30829-CB39-4980-A8E7-7364A33A60C9}"/>
              </a:ext>
            </a:extLst>
          </p:cNvPr>
          <p:cNvSpPr txBox="1"/>
          <p:nvPr/>
        </p:nvSpPr>
        <p:spPr>
          <a:xfrm>
            <a:off x="-33493" y="6519270"/>
            <a:ext cx="6129493" cy="461665"/>
          </a:xfrm>
          <a:prstGeom prst="rect">
            <a:avLst/>
          </a:prstGeom>
          <a:noFill/>
        </p:spPr>
        <p:txBody>
          <a:bodyPr wrap="square" rtlCol="0">
            <a:spAutoFit/>
          </a:bodyPr>
          <a:lstStyle/>
          <a:p>
            <a:r>
              <a:rPr lang="en-US" sz="1200" dirty="0">
                <a:solidFill>
                  <a:schemeClr val="bg1"/>
                </a:solidFill>
              </a:rPr>
              <a:t>Source: Modified from (Csavina et al., 2012)</a:t>
            </a:r>
          </a:p>
          <a:p>
            <a:endParaRPr lang="en-US" sz="1200" dirty="0">
              <a:solidFill>
                <a:schemeClr val="bg1"/>
              </a:solidFill>
            </a:endParaRPr>
          </a:p>
        </p:txBody>
      </p:sp>
    </p:spTree>
    <p:extLst>
      <p:ext uri="{BB962C8B-B14F-4D97-AF65-F5344CB8AC3E}">
        <p14:creationId xmlns:p14="http://schemas.microsoft.com/office/powerpoint/2010/main" val="33497051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CA013-AE57-4D46-B7F7-29064F6E4075}"/>
              </a:ext>
            </a:extLst>
          </p:cNvPr>
          <p:cNvSpPr>
            <a:spLocks noGrp="1"/>
          </p:cNvSpPr>
          <p:nvPr>
            <p:ph type="title"/>
          </p:nvPr>
        </p:nvSpPr>
        <p:spPr>
          <a:xfrm>
            <a:off x="597608" y="318688"/>
            <a:ext cx="5498393" cy="1450757"/>
          </a:xfrm>
        </p:spPr>
        <p:txBody>
          <a:bodyPr>
            <a:normAutofit/>
          </a:bodyPr>
          <a:lstStyle/>
          <a:p>
            <a:pPr algn="ctr"/>
            <a:r>
              <a:rPr lang="en-US" b="1"/>
              <a:t>Study Site </a:t>
            </a:r>
            <a:br>
              <a:rPr lang="en-US" b="1"/>
            </a:br>
            <a:r>
              <a:rPr lang="en-US" b="1"/>
              <a:t>Hayden High School</a:t>
            </a:r>
            <a:endParaRPr lang="en-US" b="1" dirty="0"/>
          </a:p>
        </p:txBody>
      </p:sp>
      <p:pic>
        <p:nvPicPr>
          <p:cNvPr id="5" name="Google Shape;66;p14">
            <a:extLst>
              <a:ext uri="{FF2B5EF4-FFF2-40B4-BE49-F238E27FC236}">
                <a16:creationId xmlns:a16="http://schemas.microsoft.com/office/drawing/2014/main" id="{6EE046AF-5C2C-4277-85A6-EF0F1BF9CBD6}"/>
              </a:ext>
            </a:extLst>
          </p:cNvPr>
          <p:cNvPicPr preferRelativeResize="0">
            <a:picLocks noGrp="1"/>
          </p:cNvPicPr>
          <p:nvPr>
            <p:ph sz="half" idx="1"/>
          </p:nvPr>
        </p:nvPicPr>
        <p:blipFill>
          <a:blip r:embed="rId3" cstate="print">
            <a:alphaModFix/>
          </a:blip>
          <a:stretch>
            <a:fillRect/>
          </a:stretch>
        </p:blipFill>
        <p:spPr>
          <a:xfrm>
            <a:off x="1673966" y="1872583"/>
            <a:ext cx="3345676" cy="3593286"/>
          </a:xfrm>
          <a:prstGeom prst="rect">
            <a:avLst/>
          </a:prstGeom>
          <a:noFill/>
          <a:ln>
            <a:noFill/>
          </a:ln>
        </p:spPr>
      </p:pic>
      <p:pic>
        <p:nvPicPr>
          <p:cNvPr id="4" name="Picture 3">
            <a:extLst>
              <a:ext uri="{FF2B5EF4-FFF2-40B4-BE49-F238E27FC236}">
                <a16:creationId xmlns:a16="http://schemas.microsoft.com/office/drawing/2014/main" id="{DA1F47C9-734A-40FA-8FAC-78DC2A075938}"/>
              </a:ext>
            </a:extLst>
          </p:cNvPr>
          <p:cNvPicPr>
            <a:picLocks noChangeAspect="1"/>
          </p:cNvPicPr>
          <p:nvPr/>
        </p:nvPicPr>
        <p:blipFill>
          <a:blip r:embed="rId4"/>
          <a:stretch>
            <a:fillRect/>
          </a:stretch>
        </p:blipFill>
        <p:spPr>
          <a:xfrm>
            <a:off x="6576397" y="139700"/>
            <a:ext cx="4574203" cy="5552061"/>
          </a:xfrm>
          <a:prstGeom prst="rect">
            <a:avLst/>
          </a:prstGeom>
        </p:spPr>
      </p:pic>
    </p:spTree>
    <p:extLst>
      <p:ext uri="{BB962C8B-B14F-4D97-AF65-F5344CB8AC3E}">
        <p14:creationId xmlns:p14="http://schemas.microsoft.com/office/powerpoint/2010/main" val="315898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A411D1-78BA-4912-9450-9795028D65A6}"/>
              </a:ext>
            </a:extLst>
          </p:cNvPr>
          <p:cNvSpPr>
            <a:spLocks noGrp="1"/>
          </p:cNvSpPr>
          <p:nvPr>
            <p:ph type="title"/>
          </p:nvPr>
        </p:nvSpPr>
        <p:spPr>
          <a:xfrm>
            <a:off x="1181100" y="645610"/>
            <a:ext cx="10058400" cy="808980"/>
          </a:xfrm>
        </p:spPr>
        <p:txBody>
          <a:bodyPr>
            <a:normAutofit/>
          </a:bodyPr>
          <a:lstStyle/>
          <a:p>
            <a:r>
              <a:rPr lang="en-US" b="1" dirty="0"/>
              <a:t>Materials &amp; Methods</a:t>
            </a:r>
          </a:p>
        </p:txBody>
      </p:sp>
      <p:sp>
        <p:nvSpPr>
          <p:cNvPr id="6" name="TextBox 5">
            <a:extLst>
              <a:ext uri="{FF2B5EF4-FFF2-40B4-BE49-F238E27FC236}">
                <a16:creationId xmlns:a16="http://schemas.microsoft.com/office/drawing/2014/main" id="{7CC6C2FA-BDB4-4CC4-B06B-C6BCD8163396}"/>
              </a:ext>
            </a:extLst>
          </p:cNvPr>
          <p:cNvSpPr txBox="1"/>
          <p:nvPr/>
        </p:nvSpPr>
        <p:spPr>
          <a:xfrm>
            <a:off x="0" y="6576875"/>
            <a:ext cx="6958739" cy="261610"/>
          </a:xfrm>
          <a:prstGeom prst="rect">
            <a:avLst/>
          </a:prstGeom>
          <a:noFill/>
        </p:spPr>
        <p:txBody>
          <a:bodyPr wrap="square" rtlCol="0">
            <a:spAutoFit/>
          </a:bodyPr>
          <a:lstStyle/>
          <a:p>
            <a:r>
              <a:rPr lang="en-US" sz="1100" dirty="0">
                <a:solidFill>
                  <a:schemeClr val="bg1"/>
                </a:solidFill>
              </a:rPr>
              <a:t>Source: superfund.arizona.edu/personnel/trainees/tania-b-</a:t>
            </a:r>
            <a:r>
              <a:rPr lang="en-US" sz="1100" dirty="0" err="1">
                <a:solidFill>
                  <a:schemeClr val="bg1"/>
                </a:solidFill>
              </a:rPr>
              <a:t>rodriguez</a:t>
            </a:r>
            <a:endParaRPr lang="en-US" sz="1100" dirty="0">
              <a:solidFill>
                <a:schemeClr val="bg1"/>
              </a:solidFill>
            </a:endParaRPr>
          </a:p>
        </p:txBody>
      </p:sp>
      <p:pic>
        <p:nvPicPr>
          <p:cNvPr id="13" name="Picture 2" descr="Image result for high school icon">
            <a:extLst>
              <a:ext uri="{FF2B5EF4-FFF2-40B4-BE49-F238E27FC236}">
                <a16:creationId xmlns:a16="http://schemas.microsoft.com/office/drawing/2014/main" id="{9A8CF08F-2CFF-433D-89C5-49B86267D5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0" y="1911522"/>
            <a:ext cx="2543175" cy="18002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7EFE37BE-190F-4396-ABA3-426BE2EB89C2}"/>
              </a:ext>
            </a:extLst>
          </p:cNvPr>
          <p:cNvPicPr>
            <a:picLocks noChangeAspect="1"/>
          </p:cNvPicPr>
          <p:nvPr/>
        </p:nvPicPr>
        <p:blipFill>
          <a:blip r:embed="rId5"/>
          <a:stretch>
            <a:fillRect/>
          </a:stretch>
        </p:blipFill>
        <p:spPr>
          <a:xfrm>
            <a:off x="4950275" y="1981332"/>
            <a:ext cx="1810397" cy="1606578"/>
          </a:xfrm>
          <a:prstGeom prst="rect">
            <a:avLst/>
          </a:prstGeom>
        </p:spPr>
      </p:pic>
      <p:grpSp>
        <p:nvGrpSpPr>
          <p:cNvPr id="15" name="Group 14">
            <a:extLst>
              <a:ext uri="{FF2B5EF4-FFF2-40B4-BE49-F238E27FC236}">
                <a16:creationId xmlns:a16="http://schemas.microsoft.com/office/drawing/2014/main" id="{CF9DDB7C-9A9E-4331-A084-BFBB8D18761F}"/>
              </a:ext>
            </a:extLst>
          </p:cNvPr>
          <p:cNvGrpSpPr/>
          <p:nvPr/>
        </p:nvGrpSpPr>
        <p:grpSpPr>
          <a:xfrm>
            <a:off x="7510800" y="2105303"/>
            <a:ext cx="1793083" cy="1276098"/>
            <a:chOff x="681220" y="2408594"/>
            <a:chExt cx="7781561" cy="4319024"/>
          </a:xfrm>
        </p:grpSpPr>
        <p:grpSp>
          <p:nvGrpSpPr>
            <p:cNvPr id="16" name="Group 15">
              <a:extLst>
                <a:ext uri="{FF2B5EF4-FFF2-40B4-BE49-F238E27FC236}">
                  <a16:creationId xmlns:a16="http://schemas.microsoft.com/office/drawing/2014/main" id="{A8611067-D873-4549-BD3F-044603C759CD}"/>
                </a:ext>
              </a:extLst>
            </p:cNvPr>
            <p:cNvGrpSpPr/>
            <p:nvPr/>
          </p:nvGrpSpPr>
          <p:grpSpPr>
            <a:xfrm>
              <a:off x="681220" y="2408594"/>
              <a:ext cx="1247770" cy="4319024"/>
              <a:chOff x="681040" y="2365052"/>
              <a:chExt cx="1247770" cy="4319024"/>
            </a:xfrm>
          </p:grpSpPr>
          <p:sp>
            <p:nvSpPr>
              <p:cNvPr id="42" name="Round Same Side Corner Rectangle 103">
                <a:extLst>
                  <a:ext uri="{FF2B5EF4-FFF2-40B4-BE49-F238E27FC236}">
                    <a16:creationId xmlns:a16="http://schemas.microsoft.com/office/drawing/2014/main" id="{4D07C88F-9DE9-4C1F-BD46-2C425A76148F}"/>
                  </a:ext>
                </a:extLst>
              </p:cNvPr>
              <p:cNvSpPr/>
              <p:nvPr/>
            </p:nvSpPr>
            <p:spPr>
              <a:xfrm flipV="1">
                <a:off x="850205" y="2560588"/>
                <a:ext cx="909440" cy="4123488"/>
              </a:xfrm>
              <a:prstGeom prst="round2SameRect">
                <a:avLst>
                  <a:gd name="adj1" fmla="val 50000"/>
                  <a:gd name="adj2" fmla="val 0"/>
                </a:avLst>
              </a:prstGeom>
              <a:solidFill>
                <a:srgbClr val="E4E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ound Same Side Corner Rectangle 104">
                <a:extLst>
                  <a:ext uri="{FF2B5EF4-FFF2-40B4-BE49-F238E27FC236}">
                    <a16:creationId xmlns:a16="http://schemas.microsoft.com/office/drawing/2014/main" id="{FD1B72FA-DAC4-4EFE-9AFD-4094D3C2A756}"/>
                  </a:ext>
                </a:extLst>
              </p:cNvPr>
              <p:cNvSpPr/>
              <p:nvPr/>
            </p:nvSpPr>
            <p:spPr>
              <a:xfrm flipV="1">
                <a:off x="850206" y="3501315"/>
                <a:ext cx="909440" cy="3182758"/>
              </a:xfrm>
              <a:prstGeom prst="round2SameRect">
                <a:avLst>
                  <a:gd name="adj1" fmla="val 50000"/>
                  <a:gd name="adj2" fmla="val 0"/>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105">
                <a:extLst>
                  <a:ext uri="{FF2B5EF4-FFF2-40B4-BE49-F238E27FC236}">
                    <a16:creationId xmlns:a16="http://schemas.microsoft.com/office/drawing/2014/main" id="{622F581B-EB22-4C69-96D5-A1AD5BD61C47}"/>
                  </a:ext>
                </a:extLst>
              </p:cNvPr>
              <p:cNvSpPr/>
              <p:nvPr/>
            </p:nvSpPr>
            <p:spPr>
              <a:xfrm flipV="1">
                <a:off x="850206" y="2560589"/>
                <a:ext cx="452507" cy="4123265"/>
              </a:xfrm>
              <a:custGeom>
                <a:avLst/>
                <a:gdLst>
                  <a:gd name="connsiteX0" fmla="*/ 0 w 452507"/>
                  <a:gd name="connsiteY0" fmla="*/ 4123265 h 4123265"/>
                  <a:gd name="connsiteX1" fmla="*/ 452507 w 452507"/>
                  <a:gd name="connsiteY1" fmla="*/ 4123265 h 4123265"/>
                  <a:gd name="connsiteX2" fmla="*/ 452507 w 452507"/>
                  <a:gd name="connsiteY2" fmla="*/ 0 h 4123265"/>
                  <a:gd name="connsiteX3" fmla="*/ 363078 w 452507"/>
                  <a:gd name="connsiteY3" fmla="*/ 9016 h 4123265"/>
                  <a:gd name="connsiteX4" fmla="*/ 0 w 452507"/>
                  <a:gd name="connsiteY4" fmla="*/ 454497 h 41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07" h="4123265">
                    <a:moveTo>
                      <a:pt x="0" y="4123265"/>
                    </a:moveTo>
                    <a:lnTo>
                      <a:pt x="452507" y="4123265"/>
                    </a:lnTo>
                    <a:lnTo>
                      <a:pt x="452507" y="0"/>
                    </a:lnTo>
                    <a:lnTo>
                      <a:pt x="363078" y="9016"/>
                    </a:lnTo>
                    <a:cubicBezTo>
                      <a:pt x="155870" y="51417"/>
                      <a:pt x="0" y="234754"/>
                      <a:pt x="0" y="454497"/>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Rounded Rectangle 106">
                <a:extLst>
                  <a:ext uri="{FF2B5EF4-FFF2-40B4-BE49-F238E27FC236}">
                    <a16:creationId xmlns:a16="http://schemas.microsoft.com/office/drawing/2014/main" id="{CBA7FE67-7684-4F07-879C-CE5005054715}"/>
                  </a:ext>
                </a:extLst>
              </p:cNvPr>
              <p:cNvSpPr/>
              <p:nvPr/>
            </p:nvSpPr>
            <p:spPr>
              <a:xfrm>
                <a:off x="681040" y="2365052"/>
                <a:ext cx="1247770" cy="195744"/>
              </a:xfrm>
              <a:prstGeom prst="roundRect">
                <a:avLst>
                  <a:gd name="adj" fmla="val 50000"/>
                </a:avLst>
              </a:pr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107">
                <a:extLst>
                  <a:ext uri="{FF2B5EF4-FFF2-40B4-BE49-F238E27FC236}">
                    <a16:creationId xmlns:a16="http://schemas.microsoft.com/office/drawing/2014/main" id="{36E84658-F892-45DA-8E23-B26B16719F83}"/>
                  </a:ext>
                </a:extLst>
              </p:cNvPr>
              <p:cNvSpPr/>
              <p:nvPr/>
            </p:nvSpPr>
            <p:spPr>
              <a:xfrm>
                <a:off x="681040" y="2365052"/>
                <a:ext cx="621672" cy="195744"/>
              </a:xfrm>
              <a:custGeom>
                <a:avLst/>
                <a:gdLst>
                  <a:gd name="connsiteX0" fmla="*/ 97872 w 621672"/>
                  <a:gd name="connsiteY0" fmla="*/ 0 h 195744"/>
                  <a:gd name="connsiteX1" fmla="*/ 621672 w 621672"/>
                  <a:gd name="connsiteY1" fmla="*/ 0 h 195744"/>
                  <a:gd name="connsiteX2" fmla="*/ 621672 w 621672"/>
                  <a:gd name="connsiteY2" fmla="*/ 195744 h 195744"/>
                  <a:gd name="connsiteX3" fmla="*/ 97872 w 621672"/>
                  <a:gd name="connsiteY3" fmla="*/ 195744 h 195744"/>
                  <a:gd name="connsiteX4" fmla="*/ 0 w 621672"/>
                  <a:gd name="connsiteY4" fmla="*/ 97872 h 195744"/>
                  <a:gd name="connsiteX5" fmla="*/ 97872 w 621672"/>
                  <a:gd name="connsiteY5" fmla="*/ 0 h 19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2" h="195744">
                    <a:moveTo>
                      <a:pt x="97872" y="0"/>
                    </a:moveTo>
                    <a:lnTo>
                      <a:pt x="621672" y="0"/>
                    </a:lnTo>
                    <a:lnTo>
                      <a:pt x="621672" y="195744"/>
                    </a:lnTo>
                    <a:lnTo>
                      <a:pt x="97872" y="195744"/>
                    </a:lnTo>
                    <a:cubicBezTo>
                      <a:pt x="43819" y="195744"/>
                      <a:pt x="0" y="151925"/>
                      <a:pt x="0" y="97872"/>
                    </a:cubicBezTo>
                    <a:cubicBezTo>
                      <a:pt x="0" y="43819"/>
                      <a:pt x="43819" y="0"/>
                      <a:pt x="97872" y="0"/>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8" name="Group 17">
              <a:extLst>
                <a:ext uri="{FF2B5EF4-FFF2-40B4-BE49-F238E27FC236}">
                  <a16:creationId xmlns:a16="http://schemas.microsoft.com/office/drawing/2014/main" id="{173028FB-C343-49DE-803F-FCC10FA57F90}"/>
                </a:ext>
              </a:extLst>
            </p:cNvPr>
            <p:cNvGrpSpPr/>
            <p:nvPr/>
          </p:nvGrpSpPr>
          <p:grpSpPr>
            <a:xfrm>
              <a:off x="2314668" y="2408594"/>
              <a:ext cx="1247770" cy="4319024"/>
              <a:chOff x="681040" y="2365052"/>
              <a:chExt cx="1247770" cy="4319024"/>
            </a:xfrm>
          </p:grpSpPr>
          <p:sp>
            <p:nvSpPr>
              <p:cNvPr id="37" name="Round Same Side Corner Rectangle 98">
                <a:extLst>
                  <a:ext uri="{FF2B5EF4-FFF2-40B4-BE49-F238E27FC236}">
                    <a16:creationId xmlns:a16="http://schemas.microsoft.com/office/drawing/2014/main" id="{5BB5254F-7B72-46BB-827F-828C6042DAB8}"/>
                  </a:ext>
                </a:extLst>
              </p:cNvPr>
              <p:cNvSpPr/>
              <p:nvPr/>
            </p:nvSpPr>
            <p:spPr>
              <a:xfrm flipV="1">
                <a:off x="850205" y="2560588"/>
                <a:ext cx="909440" cy="4123488"/>
              </a:xfrm>
              <a:prstGeom prst="round2SameRect">
                <a:avLst>
                  <a:gd name="adj1" fmla="val 50000"/>
                  <a:gd name="adj2" fmla="val 0"/>
                </a:avLst>
              </a:prstGeom>
              <a:solidFill>
                <a:srgbClr val="E4E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ound Same Side Corner Rectangle 99">
                <a:extLst>
                  <a:ext uri="{FF2B5EF4-FFF2-40B4-BE49-F238E27FC236}">
                    <a16:creationId xmlns:a16="http://schemas.microsoft.com/office/drawing/2014/main" id="{CC8B2EA5-4470-4AB1-B49D-5E767F32F5EA}"/>
                  </a:ext>
                </a:extLst>
              </p:cNvPr>
              <p:cNvSpPr/>
              <p:nvPr/>
            </p:nvSpPr>
            <p:spPr>
              <a:xfrm flipV="1">
                <a:off x="850206" y="3149600"/>
                <a:ext cx="909440" cy="3534474"/>
              </a:xfrm>
              <a:prstGeom prst="round2SameRect">
                <a:avLst>
                  <a:gd name="adj1" fmla="val 50000"/>
                  <a:gd name="adj2" fmla="val 0"/>
                </a:avLst>
              </a:prstGeom>
              <a:solidFill>
                <a:schemeClr val="accent3">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100">
                <a:extLst>
                  <a:ext uri="{FF2B5EF4-FFF2-40B4-BE49-F238E27FC236}">
                    <a16:creationId xmlns:a16="http://schemas.microsoft.com/office/drawing/2014/main" id="{53B7EFE7-8E30-4F32-9DD3-8FC54520B041}"/>
                  </a:ext>
                </a:extLst>
              </p:cNvPr>
              <p:cNvSpPr/>
              <p:nvPr/>
            </p:nvSpPr>
            <p:spPr>
              <a:xfrm flipV="1">
                <a:off x="850206" y="2560589"/>
                <a:ext cx="452507" cy="4123265"/>
              </a:xfrm>
              <a:custGeom>
                <a:avLst/>
                <a:gdLst>
                  <a:gd name="connsiteX0" fmla="*/ 0 w 452507"/>
                  <a:gd name="connsiteY0" fmla="*/ 4123265 h 4123265"/>
                  <a:gd name="connsiteX1" fmla="*/ 452507 w 452507"/>
                  <a:gd name="connsiteY1" fmla="*/ 4123265 h 4123265"/>
                  <a:gd name="connsiteX2" fmla="*/ 452507 w 452507"/>
                  <a:gd name="connsiteY2" fmla="*/ 0 h 4123265"/>
                  <a:gd name="connsiteX3" fmla="*/ 363078 w 452507"/>
                  <a:gd name="connsiteY3" fmla="*/ 9016 h 4123265"/>
                  <a:gd name="connsiteX4" fmla="*/ 0 w 452507"/>
                  <a:gd name="connsiteY4" fmla="*/ 454497 h 41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07" h="4123265">
                    <a:moveTo>
                      <a:pt x="0" y="4123265"/>
                    </a:moveTo>
                    <a:lnTo>
                      <a:pt x="452507" y="4123265"/>
                    </a:lnTo>
                    <a:lnTo>
                      <a:pt x="452507" y="0"/>
                    </a:lnTo>
                    <a:lnTo>
                      <a:pt x="363078" y="9016"/>
                    </a:lnTo>
                    <a:cubicBezTo>
                      <a:pt x="155870" y="51417"/>
                      <a:pt x="0" y="234754"/>
                      <a:pt x="0" y="454497"/>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Rounded Rectangle 101">
                <a:extLst>
                  <a:ext uri="{FF2B5EF4-FFF2-40B4-BE49-F238E27FC236}">
                    <a16:creationId xmlns:a16="http://schemas.microsoft.com/office/drawing/2014/main" id="{3EA8DF18-5AD7-44C3-80BF-634ACB4CA764}"/>
                  </a:ext>
                </a:extLst>
              </p:cNvPr>
              <p:cNvSpPr/>
              <p:nvPr/>
            </p:nvSpPr>
            <p:spPr>
              <a:xfrm>
                <a:off x="681040" y="2365052"/>
                <a:ext cx="1247770" cy="195744"/>
              </a:xfrm>
              <a:prstGeom prst="roundRect">
                <a:avLst>
                  <a:gd name="adj" fmla="val 50000"/>
                </a:avLst>
              </a:pr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102">
                <a:extLst>
                  <a:ext uri="{FF2B5EF4-FFF2-40B4-BE49-F238E27FC236}">
                    <a16:creationId xmlns:a16="http://schemas.microsoft.com/office/drawing/2014/main" id="{EF519A70-7243-4828-B340-CC480CA44CFA}"/>
                  </a:ext>
                </a:extLst>
              </p:cNvPr>
              <p:cNvSpPr/>
              <p:nvPr/>
            </p:nvSpPr>
            <p:spPr>
              <a:xfrm>
                <a:off x="681040" y="2365052"/>
                <a:ext cx="621672" cy="195744"/>
              </a:xfrm>
              <a:custGeom>
                <a:avLst/>
                <a:gdLst>
                  <a:gd name="connsiteX0" fmla="*/ 97872 w 621672"/>
                  <a:gd name="connsiteY0" fmla="*/ 0 h 195744"/>
                  <a:gd name="connsiteX1" fmla="*/ 621672 w 621672"/>
                  <a:gd name="connsiteY1" fmla="*/ 0 h 195744"/>
                  <a:gd name="connsiteX2" fmla="*/ 621672 w 621672"/>
                  <a:gd name="connsiteY2" fmla="*/ 195744 h 195744"/>
                  <a:gd name="connsiteX3" fmla="*/ 97872 w 621672"/>
                  <a:gd name="connsiteY3" fmla="*/ 195744 h 195744"/>
                  <a:gd name="connsiteX4" fmla="*/ 0 w 621672"/>
                  <a:gd name="connsiteY4" fmla="*/ 97872 h 195744"/>
                  <a:gd name="connsiteX5" fmla="*/ 97872 w 621672"/>
                  <a:gd name="connsiteY5" fmla="*/ 0 h 19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2" h="195744">
                    <a:moveTo>
                      <a:pt x="97872" y="0"/>
                    </a:moveTo>
                    <a:lnTo>
                      <a:pt x="621672" y="0"/>
                    </a:lnTo>
                    <a:lnTo>
                      <a:pt x="621672" y="195744"/>
                    </a:lnTo>
                    <a:lnTo>
                      <a:pt x="97872" y="195744"/>
                    </a:lnTo>
                    <a:cubicBezTo>
                      <a:pt x="43819" y="195744"/>
                      <a:pt x="0" y="151925"/>
                      <a:pt x="0" y="97872"/>
                    </a:cubicBezTo>
                    <a:cubicBezTo>
                      <a:pt x="0" y="43819"/>
                      <a:pt x="43819" y="0"/>
                      <a:pt x="97872" y="0"/>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9" name="Group 18">
              <a:extLst>
                <a:ext uri="{FF2B5EF4-FFF2-40B4-BE49-F238E27FC236}">
                  <a16:creationId xmlns:a16="http://schemas.microsoft.com/office/drawing/2014/main" id="{AF8FB814-A5A7-4047-9C24-7EDC53920208}"/>
                </a:ext>
              </a:extLst>
            </p:cNvPr>
            <p:cNvGrpSpPr/>
            <p:nvPr/>
          </p:nvGrpSpPr>
          <p:grpSpPr>
            <a:xfrm>
              <a:off x="3948116" y="2408594"/>
              <a:ext cx="1247770" cy="4319024"/>
              <a:chOff x="681040" y="2365052"/>
              <a:chExt cx="1247770" cy="4319024"/>
            </a:xfrm>
          </p:grpSpPr>
          <p:sp>
            <p:nvSpPr>
              <p:cNvPr id="32" name="Round Same Side Corner Rectangle 93">
                <a:extLst>
                  <a:ext uri="{FF2B5EF4-FFF2-40B4-BE49-F238E27FC236}">
                    <a16:creationId xmlns:a16="http://schemas.microsoft.com/office/drawing/2014/main" id="{C21DF90B-1427-4AB3-8252-C8C819C3CC93}"/>
                  </a:ext>
                </a:extLst>
              </p:cNvPr>
              <p:cNvSpPr/>
              <p:nvPr/>
            </p:nvSpPr>
            <p:spPr>
              <a:xfrm flipV="1">
                <a:off x="850205" y="2560588"/>
                <a:ext cx="909440" cy="4123488"/>
              </a:xfrm>
              <a:prstGeom prst="round2SameRect">
                <a:avLst>
                  <a:gd name="adj1" fmla="val 50000"/>
                  <a:gd name="adj2" fmla="val 0"/>
                </a:avLst>
              </a:prstGeom>
              <a:solidFill>
                <a:srgbClr val="E4E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ound Same Side Corner Rectangle 94">
                <a:extLst>
                  <a:ext uri="{FF2B5EF4-FFF2-40B4-BE49-F238E27FC236}">
                    <a16:creationId xmlns:a16="http://schemas.microsoft.com/office/drawing/2014/main" id="{C1DC4D04-B88C-4C49-9F18-54B29958CD8A}"/>
                  </a:ext>
                </a:extLst>
              </p:cNvPr>
              <p:cNvSpPr/>
              <p:nvPr/>
            </p:nvSpPr>
            <p:spPr>
              <a:xfrm flipV="1">
                <a:off x="850206" y="3799267"/>
                <a:ext cx="909440" cy="2884806"/>
              </a:xfrm>
              <a:prstGeom prst="round2SameRect">
                <a:avLst>
                  <a:gd name="adj1" fmla="val 50000"/>
                  <a:gd name="adj2" fmla="val 0"/>
                </a:avLst>
              </a:prstGeom>
              <a:solidFill>
                <a:srgbClr val="6830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95">
                <a:extLst>
                  <a:ext uri="{FF2B5EF4-FFF2-40B4-BE49-F238E27FC236}">
                    <a16:creationId xmlns:a16="http://schemas.microsoft.com/office/drawing/2014/main" id="{CF301298-6B11-4DBC-B379-CF931B578FDF}"/>
                  </a:ext>
                </a:extLst>
              </p:cNvPr>
              <p:cNvSpPr/>
              <p:nvPr/>
            </p:nvSpPr>
            <p:spPr>
              <a:xfrm flipV="1">
                <a:off x="850206" y="2560589"/>
                <a:ext cx="452507" cy="4123265"/>
              </a:xfrm>
              <a:custGeom>
                <a:avLst/>
                <a:gdLst>
                  <a:gd name="connsiteX0" fmla="*/ 0 w 452507"/>
                  <a:gd name="connsiteY0" fmla="*/ 4123265 h 4123265"/>
                  <a:gd name="connsiteX1" fmla="*/ 452507 w 452507"/>
                  <a:gd name="connsiteY1" fmla="*/ 4123265 h 4123265"/>
                  <a:gd name="connsiteX2" fmla="*/ 452507 w 452507"/>
                  <a:gd name="connsiteY2" fmla="*/ 0 h 4123265"/>
                  <a:gd name="connsiteX3" fmla="*/ 363078 w 452507"/>
                  <a:gd name="connsiteY3" fmla="*/ 9016 h 4123265"/>
                  <a:gd name="connsiteX4" fmla="*/ 0 w 452507"/>
                  <a:gd name="connsiteY4" fmla="*/ 454497 h 41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07" h="4123265">
                    <a:moveTo>
                      <a:pt x="0" y="4123265"/>
                    </a:moveTo>
                    <a:lnTo>
                      <a:pt x="452507" y="4123265"/>
                    </a:lnTo>
                    <a:lnTo>
                      <a:pt x="452507" y="0"/>
                    </a:lnTo>
                    <a:lnTo>
                      <a:pt x="363078" y="9016"/>
                    </a:lnTo>
                    <a:cubicBezTo>
                      <a:pt x="155870" y="51417"/>
                      <a:pt x="0" y="234754"/>
                      <a:pt x="0" y="454497"/>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5" name="Rounded Rectangle 96">
                <a:extLst>
                  <a:ext uri="{FF2B5EF4-FFF2-40B4-BE49-F238E27FC236}">
                    <a16:creationId xmlns:a16="http://schemas.microsoft.com/office/drawing/2014/main" id="{B563D4B0-8C55-4BB2-BC7C-6EF6BC79CCA6}"/>
                  </a:ext>
                </a:extLst>
              </p:cNvPr>
              <p:cNvSpPr/>
              <p:nvPr/>
            </p:nvSpPr>
            <p:spPr>
              <a:xfrm>
                <a:off x="681040" y="2365052"/>
                <a:ext cx="1247770" cy="195744"/>
              </a:xfrm>
              <a:prstGeom prst="roundRect">
                <a:avLst>
                  <a:gd name="adj" fmla="val 50000"/>
                </a:avLst>
              </a:pr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97">
                <a:extLst>
                  <a:ext uri="{FF2B5EF4-FFF2-40B4-BE49-F238E27FC236}">
                    <a16:creationId xmlns:a16="http://schemas.microsoft.com/office/drawing/2014/main" id="{B63C6F0D-9C62-48A0-8231-F760CFE87B1C}"/>
                  </a:ext>
                </a:extLst>
              </p:cNvPr>
              <p:cNvSpPr/>
              <p:nvPr/>
            </p:nvSpPr>
            <p:spPr>
              <a:xfrm>
                <a:off x="681040" y="2365052"/>
                <a:ext cx="621672" cy="195744"/>
              </a:xfrm>
              <a:custGeom>
                <a:avLst/>
                <a:gdLst>
                  <a:gd name="connsiteX0" fmla="*/ 97872 w 621672"/>
                  <a:gd name="connsiteY0" fmla="*/ 0 h 195744"/>
                  <a:gd name="connsiteX1" fmla="*/ 621672 w 621672"/>
                  <a:gd name="connsiteY1" fmla="*/ 0 h 195744"/>
                  <a:gd name="connsiteX2" fmla="*/ 621672 w 621672"/>
                  <a:gd name="connsiteY2" fmla="*/ 195744 h 195744"/>
                  <a:gd name="connsiteX3" fmla="*/ 97872 w 621672"/>
                  <a:gd name="connsiteY3" fmla="*/ 195744 h 195744"/>
                  <a:gd name="connsiteX4" fmla="*/ 0 w 621672"/>
                  <a:gd name="connsiteY4" fmla="*/ 97872 h 195744"/>
                  <a:gd name="connsiteX5" fmla="*/ 97872 w 621672"/>
                  <a:gd name="connsiteY5" fmla="*/ 0 h 19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2" h="195744">
                    <a:moveTo>
                      <a:pt x="97872" y="0"/>
                    </a:moveTo>
                    <a:lnTo>
                      <a:pt x="621672" y="0"/>
                    </a:lnTo>
                    <a:lnTo>
                      <a:pt x="621672" y="195744"/>
                    </a:lnTo>
                    <a:lnTo>
                      <a:pt x="97872" y="195744"/>
                    </a:lnTo>
                    <a:cubicBezTo>
                      <a:pt x="43819" y="195744"/>
                      <a:pt x="0" y="151925"/>
                      <a:pt x="0" y="97872"/>
                    </a:cubicBezTo>
                    <a:cubicBezTo>
                      <a:pt x="0" y="43819"/>
                      <a:pt x="43819" y="0"/>
                      <a:pt x="97872" y="0"/>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0" name="Group 19">
              <a:extLst>
                <a:ext uri="{FF2B5EF4-FFF2-40B4-BE49-F238E27FC236}">
                  <a16:creationId xmlns:a16="http://schemas.microsoft.com/office/drawing/2014/main" id="{673240E1-34E2-4655-8CCC-436217AFE7EB}"/>
                </a:ext>
              </a:extLst>
            </p:cNvPr>
            <p:cNvGrpSpPr/>
            <p:nvPr/>
          </p:nvGrpSpPr>
          <p:grpSpPr>
            <a:xfrm>
              <a:off x="5581564" y="2408594"/>
              <a:ext cx="1247770" cy="4319024"/>
              <a:chOff x="681040" y="2365052"/>
              <a:chExt cx="1247770" cy="4319024"/>
            </a:xfrm>
          </p:grpSpPr>
          <p:sp>
            <p:nvSpPr>
              <p:cNvPr id="27" name="Round Same Side Corner Rectangle 88">
                <a:extLst>
                  <a:ext uri="{FF2B5EF4-FFF2-40B4-BE49-F238E27FC236}">
                    <a16:creationId xmlns:a16="http://schemas.microsoft.com/office/drawing/2014/main" id="{EB04939B-EA2A-47AF-908F-F8E32CDBD3EE}"/>
                  </a:ext>
                </a:extLst>
              </p:cNvPr>
              <p:cNvSpPr/>
              <p:nvPr/>
            </p:nvSpPr>
            <p:spPr>
              <a:xfrm flipV="1">
                <a:off x="850205" y="2560588"/>
                <a:ext cx="909440" cy="4123488"/>
              </a:xfrm>
              <a:prstGeom prst="round2SameRect">
                <a:avLst>
                  <a:gd name="adj1" fmla="val 50000"/>
                  <a:gd name="adj2" fmla="val 0"/>
                </a:avLst>
              </a:prstGeom>
              <a:solidFill>
                <a:srgbClr val="E4E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 Same Side Corner Rectangle 89">
                <a:extLst>
                  <a:ext uri="{FF2B5EF4-FFF2-40B4-BE49-F238E27FC236}">
                    <a16:creationId xmlns:a16="http://schemas.microsoft.com/office/drawing/2014/main" id="{E51D9972-C9EB-4069-BF8F-F8B5029DC8D0}"/>
                  </a:ext>
                </a:extLst>
              </p:cNvPr>
              <p:cNvSpPr/>
              <p:nvPr/>
            </p:nvSpPr>
            <p:spPr>
              <a:xfrm flipV="1">
                <a:off x="850206" y="2844800"/>
                <a:ext cx="909440" cy="3839273"/>
              </a:xfrm>
              <a:prstGeom prst="round2SameRect">
                <a:avLst>
                  <a:gd name="adj1" fmla="val 50000"/>
                  <a:gd name="adj2" fmla="val 0"/>
                </a:avLst>
              </a:prstGeom>
              <a:solidFill>
                <a:srgbClr val="EFEBB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90">
                <a:extLst>
                  <a:ext uri="{FF2B5EF4-FFF2-40B4-BE49-F238E27FC236}">
                    <a16:creationId xmlns:a16="http://schemas.microsoft.com/office/drawing/2014/main" id="{2FCF6CA5-4796-45B9-8560-B9A37E910FE0}"/>
                  </a:ext>
                </a:extLst>
              </p:cNvPr>
              <p:cNvSpPr/>
              <p:nvPr/>
            </p:nvSpPr>
            <p:spPr>
              <a:xfrm flipV="1">
                <a:off x="850206" y="2560589"/>
                <a:ext cx="452507" cy="4123265"/>
              </a:xfrm>
              <a:custGeom>
                <a:avLst/>
                <a:gdLst>
                  <a:gd name="connsiteX0" fmla="*/ 0 w 452507"/>
                  <a:gd name="connsiteY0" fmla="*/ 4123265 h 4123265"/>
                  <a:gd name="connsiteX1" fmla="*/ 452507 w 452507"/>
                  <a:gd name="connsiteY1" fmla="*/ 4123265 h 4123265"/>
                  <a:gd name="connsiteX2" fmla="*/ 452507 w 452507"/>
                  <a:gd name="connsiteY2" fmla="*/ 0 h 4123265"/>
                  <a:gd name="connsiteX3" fmla="*/ 363078 w 452507"/>
                  <a:gd name="connsiteY3" fmla="*/ 9016 h 4123265"/>
                  <a:gd name="connsiteX4" fmla="*/ 0 w 452507"/>
                  <a:gd name="connsiteY4" fmla="*/ 454497 h 41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07" h="4123265">
                    <a:moveTo>
                      <a:pt x="0" y="4123265"/>
                    </a:moveTo>
                    <a:lnTo>
                      <a:pt x="452507" y="4123265"/>
                    </a:lnTo>
                    <a:lnTo>
                      <a:pt x="452507" y="0"/>
                    </a:lnTo>
                    <a:lnTo>
                      <a:pt x="363078" y="9016"/>
                    </a:lnTo>
                    <a:cubicBezTo>
                      <a:pt x="155870" y="51417"/>
                      <a:pt x="0" y="234754"/>
                      <a:pt x="0" y="454497"/>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Rounded Rectangle 91">
                <a:extLst>
                  <a:ext uri="{FF2B5EF4-FFF2-40B4-BE49-F238E27FC236}">
                    <a16:creationId xmlns:a16="http://schemas.microsoft.com/office/drawing/2014/main" id="{D9BF244D-CBF9-4FEC-BEED-90F328C4C5FB}"/>
                  </a:ext>
                </a:extLst>
              </p:cNvPr>
              <p:cNvSpPr/>
              <p:nvPr/>
            </p:nvSpPr>
            <p:spPr>
              <a:xfrm>
                <a:off x="681040" y="2365052"/>
                <a:ext cx="1247770" cy="195744"/>
              </a:xfrm>
              <a:prstGeom prst="roundRect">
                <a:avLst>
                  <a:gd name="adj" fmla="val 50000"/>
                </a:avLst>
              </a:pr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92">
                <a:extLst>
                  <a:ext uri="{FF2B5EF4-FFF2-40B4-BE49-F238E27FC236}">
                    <a16:creationId xmlns:a16="http://schemas.microsoft.com/office/drawing/2014/main" id="{656A5AAF-1CCA-4E01-AE02-F93030BA191D}"/>
                  </a:ext>
                </a:extLst>
              </p:cNvPr>
              <p:cNvSpPr/>
              <p:nvPr/>
            </p:nvSpPr>
            <p:spPr>
              <a:xfrm>
                <a:off x="681040" y="2365052"/>
                <a:ext cx="621672" cy="195744"/>
              </a:xfrm>
              <a:custGeom>
                <a:avLst/>
                <a:gdLst>
                  <a:gd name="connsiteX0" fmla="*/ 97872 w 621672"/>
                  <a:gd name="connsiteY0" fmla="*/ 0 h 195744"/>
                  <a:gd name="connsiteX1" fmla="*/ 621672 w 621672"/>
                  <a:gd name="connsiteY1" fmla="*/ 0 h 195744"/>
                  <a:gd name="connsiteX2" fmla="*/ 621672 w 621672"/>
                  <a:gd name="connsiteY2" fmla="*/ 195744 h 195744"/>
                  <a:gd name="connsiteX3" fmla="*/ 97872 w 621672"/>
                  <a:gd name="connsiteY3" fmla="*/ 195744 h 195744"/>
                  <a:gd name="connsiteX4" fmla="*/ 0 w 621672"/>
                  <a:gd name="connsiteY4" fmla="*/ 97872 h 195744"/>
                  <a:gd name="connsiteX5" fmla="*/ 97872 w 621672"/>
                  <a:gd name="connsiteY5" fmla="*/ 0 h 19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2" h="195744">
                    <a:moveTo>
                      <a:pt x="97872" y="0"/>
                    </a:moveTo>
                    <a:lnTo>
                      <a:pt x="621672" y="0"/>
                    </a:lnTo>
                    <a:lnTo>
                      <a:pt x="621672" y="195744"/>
                    </a:lnTo>
                    <a:lnTo>
                      <a:pt x="97872" y="195744"/>
                    </a:lnTo>
                    <a:cubicBezTo>
                      <a:pt x="43819" y="195744"/>
                      <a:pt x="0" y="151925"/>
                      <a:pt x="0" y="97872"/>
                    </a:cubicBezTo>
                    <a:cubicBezTo>
                      <a:pt x="0" y="43819"/>
                      <a:pt x="43819" y="0"/>
                      <a:pt x="97872" y="0"/>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1" name="Group 20">
              <a:extLst>
                <a:ext uri="{FF2B5EF4-FFF2-40B4-BE49-F238E27FC236}">
                  <a16:creationId xmlns:a16="http://schemas.microsoft.com/office/drawing/2014/main" id="{EAF1FB45-4D2A-48CD-821A-E85012F363AF}"/>
                </a:ext>
              </a:extLst>
            </p:cNvPr>
            <p:cNvGrpSpPr/>
            <p:nvPr/>
          </p:nvGrpSpPr>
          <p:grpSpPr>
            <a:xfrm>
              <a:off x="7215011" y="2408594"/>
              <a:ext cx="1247770" cy="4319024"/>
              <a:chOff x="681040" y="2365052"/>
              <a:chExt cx="1247770" cy="4319024"/>
            </a:xfrm>
          </p:grpSpPr>
          <p:sp>
            <p:nvSpPr>
              <p:cNvPr id="22" name="Round Same Side Corner Rectangle 83">
                <a:extLst>
                  <a:ext uri="{FF2B5EF4-FFF2-40B4-BE49-F238E27FC236}">
                    <a16:creationId xmlns:a16="http://schemas.microsoft.com/office/drawing/2014/main" id="{6606C955-9FA3-424B-B045-91492E673DBA}"/>
                  </a:ext>
                </a:extLst>
              </p:cNvPr>
              <p:cNvSpPr/>
              <p:nvPr/>
            </p:nvSpPr>
            <p:spPr>
              <a:xfrm flipV="1">
                <a:off x="850205" y="2560588"/>
                <a:ext cx="909440" cy="4123488"/>
              </a:xfrm>
              <a:prstGeom prst="round2SameRect">
                <a:avLst>
                  <a:gd name="adj1" fmla="val 50000"/>
                  <a:gd name="adj2" fmla="val 0"/>
                </a:avLst>
              </a:prstGeom>
              <a:solidFill>
                <a:srgbClr val="E4E4E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 Same Side Corner Rectangle 84">
                <a:extLst>
                  <a:ext uri="{FF2B5EF4-FFF2-40B4-BE49-F238E27FC236}">
                    <a16:creationId xmlns:a16="http://schemas.microsoft.com/office/drawing/2014/main" id="{821E7ADF-A3DD-4523-BDC0-55C6B127AB02}"/>
                  </a:ext>
                </a:extLst>
              </p:cNvPr>
              <p:cNvSpPr/>
              <p:nvPr/>
            </p:nvSpPr>
            <p:spPr>
              <a:xfrm flipV="1">
                <a:off x="850206" y="4122056"/>
                <a:ext cx="909440" cy="2562016"/>
              </a:xfrm>
              <a:prstGeom prst="round2SameRect">
                <a:avLst>
                  <a:gd name="adj1" fmla="val 50000"/>
                  <a:gd name="adj2" fmla="val 0"/>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85">
                <a:extLst>
                  <a:ext uri="{FF2B5EF4-FFF2-40B4-BE49-F238E27FC236}">
                    <a16:creationId xmlns:a16="http://schemas.microsoft.com/office/drawing/2014/main" id="{67272084-A6F7-4884-8F6B-69ED8386D804}"/>
                  </a:ext>
                </a:extLst>
              </p:cNvPr>
              <p:cNvSpPr/>
              <p:nvPr/>
            </p:nvSpPr>
            <p:spPr>
              <a:xfrm flipV="1">
                <a:off x="850206" y="2560589"/>
                <a:ext cx="452507" cy="4123265"/>
              </a:xfrm>
              <a:custGeom>
                <a:avLst/>
                <a:gdLst>
                  <a:gd name="connsiteX0" fmla="*/ 0 w 452507"/>
                  <a:gd name="connsiteY0" fmla="*/ 4123265 h 4123265"/>
                  <a:gd name="connsiteX1" fmla="*/ 452507 w 452507"/>
                  <a:gd name="connsiteY1" fmla="*/ 4123265 h 4123265"/>
                  <a:gd name="connsiteX2" fmla="*/ 452507 w 452507"/>
                  <a:gd name="connsiteY2" fmla="*/ 0 h 4123265"/>
                  <a:gd name="connsiteX3" fmla="*/ 363078 w 452507"/>
                  <a:gd name="connsiteY3" fmla="*/ 9016 h 4123265"/>
                  <a:gd name="connsiteX4" fmla="*/ 0 w 452507"/>
                  <a:gd name="connsiteY4" fmla="*/ 454497 h 41232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2507" h="4123265">
                    <a:moveTo>
                      <a:pt x="0" y="4123265"/>
                    </a:moveTo>
                    <a:lnTo>
                      <a:pt x="452507" y="4123265"/>
                    </a:lnTo>
                    <a:lnTo>
                      <a:pt x="452507" y="0"/>
                    </a:lnTo>
                    <a:lnTo>
                      <a:pt x="363078" y="9016"/>
                    </a:lnTo>
                    <a:cubicBezTo>
                      <a:pt x="155870" y="51417"/>
                      <a:pt x="0" y="234754"/>
                      <a:pt x="0" y="454497"/>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Rounded Rectangle 86">
                <a:extLst>
                  <a:ext uri="{FF2B5EF4-FFF2-40B4-BE49-F238E27FC236}">
                    <a16:creationId xmlns:a16="http://schemas.microsoft.com/office/drawing/2014/main" id="{B60D90BB-CF16-4C02-B3AD-69BA6494D541}"/>
                  </a:ext>
                </a:extLst>
              </p:cNvPr>
              <p:cNvSpPr/>
              <p:nvPr/>
            </p:nvSpPr>
            <p:spPr>
              <a:xfrm>
                <a:off x="681040" y="2365052"/>
                <a:ext cx="1247770" cy="195744"/>
              </a:xfrm>
              <a:prstGeom prst="roundRect">
                <a:avLst>
                  <a:gd name="adj" fmla="val 50000"/>
                </a:avLst>
              </a:prstGeom>
              <a:solidFill>
                <a:srgbClr val="CFCF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87">
                <a:extLst>
                  <a:ext uri="{FF2B5EF4-FFF2-40B4-BE49-F238E27FC236}">
                    <a16:creationId xmlns:a16="http://schemas.microsoft.com/office/drawing/2014/main" id="{317357AB-0A7D-42AD-A88C-6BBFC9C0830D}"/>
                  </a:ext>
                </a:extLst>
              </p:cNvPr>
              <p:cNvSpPr/>
              <p:nvPr/>
            </p:nvSpPr>
            <p:spPr>
              <a:xfrm>
                <a:off x="681040" y="2365052"/>
                <a:ext cx="621672" cy="195744"/>
              </a:xfrm>
              <a:custGeom>
                <a:avLst/>
                <a:gdLst>
                  <a:gd name="connsiteX0" fmla="*/ 97872 w 621672"/>
                  <a:gd name="connsiteY0" fmla="*/ 0 h 195744"/>
                  <a:gd name="connsiteX1" fmla="*/ 621672 w 621672"/>
                  <a:gd name="connsiteY1" fmla="*/ 0 h 195744"/>
                  <a:gd name="connsiteX2" fmla="*/ 621672 w 621672"/>
                  <a:gd name="connsiteY2" fmla="*/ 195744 h 195744"/>
                  <a:gd name="connsiteX3" fmla="*/ 97872 w 621672"/>
                  <a:gd name="connsiteY3" fmla="*/ 195744 h 195744"/>
                  <a:gd name="connsiteX4" fmla="*/ 0 w 621672"/>
                  <a:gd name="connsiteY4" fmla="*/ 97872 h 195744"/>
                  <a:gd name="connsiteX5" fmla="*/ 97872 w 621672"/>
                  <a:gd name="connsiteY5" fmla="*/ 0 h 195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21672" h="195744">
                    <a:moveTo>
                      <a:pt x="97872" y="0"/>
                    </a:moveTo>
                    <a:lnTo>
                      <a:pt x="621672" y="0"/>
                    </a:lnTo>
                    <a:lnTo>
                      <a:pt x="621672" y="195744"/>
                    </a:lnTo>
                    <a:lnTo>
                      <a:pt x="97872" y="195744"/>
                    </a:lnTo>
                    <a:cubicBezTo>
                      <a:pt x="43819" y="195744"/>
                      <a:pt x="0" y="151925"/>
                      <a:pt x="0" y="97872"/>
                    </a:cubicBezTo>
                    <a:cubicBezTo>
                      <a:pt x="0" y="43819"/>
                      <a:pt x="43819" y="0"/>
                      <a:pt x="97872" y="0"/>
                    </a:cubicBez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47" name="Picture 46">
            <a:extLst>
              <a:ext uri="{FF2B5EF4-FFF2-40B4-BE49-F238E27FC236}">
                <a16:creationId xmlns:a16="http://schemas.microsoft.com/office/drawing/2014/main" id="{A8F22F51-EBA2-4247-A4ED-C39D79E6B4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774631" y="2158817"/>
            <a:ext cx="1940634" cy="1329927"/>
          </a:xfrm>
          <a:prstGeom prst="rect">
            <a:avLst/>
          </a:prstGeom>
        </p:spPr>
      </p:pic>
      <p:grpSp>
        <p:nvGrpSpPr>
          <p:cNvPr id="48" name="Group 47">
            <a:extLst>
              <a:ext uri="{FF2B5EF4-FFF2-40B4-BE49-F238E27FC236}">
                <a16:creationId xmlns:a16="http://schemas.microsoft.com/office/drawing/2014/main" id="{BDAD3C0E-87EE-4A5D-8543-C7268905FA4B}"/>
              </a:ext>
            </a:extLst>
          </p:cNvPr>
          <p:cNvGrpSpPr/>
          <p:nvPr/>
        </p:nvGrpSpPr>
        <p:grpSpPr>
          <a:xfrm>
            <a:off x="1181101" y="4667263"/>
            <a:ext cx="3192824" cy="1213564"/>
            <a:chOff x="2117590" y="2090154"/>
            <a:chExt cx="5941924" cy="2294841"/>
          </a:xfrm>
        </p:grpSpPr>
        <p:grpSp>
          <p:nvGrpSpPr>
            <p:cNvPr id="49" name="Group 48">
              <a:extLst>
                <a:ext uri="{FF2B5EF4-FFF2-40B4-BE49-F238E27FC236}">
                  <a16:creationId xmlns:a16="http://schemas.microsoft.com/office/drawing/2014/main" id="{CE198555-26A1-4285-9B0F-36E21D35A2DA}"/>
                </a:ext>
              </a:extLst>
            </p:cNvPr>
            <p:cNvGrpSpPr/>
            <p:nvPr/>
          </p:nvGrpSpPr>
          <p:grpSpPr>
            <a:xfrm>
              <a:off x="2117590" y="2528596"/>
              <a:ext cx="5941924" cy="1856399"/>
              <a:chOff x="2117590" y="2528596"/>
              <a:chExt cx="5941924" cy="1856399"/>
            </a:xfrm>
          </p:grpSpPr>
          <p:grpSp>
            <p:nvGrpSpPr>
              <p:cNvPr id="53" name="Group 52">
                <a:extLst>
                  <a:ext uri="{FF2B5EF4-FFF2-40B4-BE49-F238E27FC236}">
                    <a16:creationId xmlns:a16="http://schemas.microsoft.com/office/drawing/2014/main" id="{CD67B3E1-92C5-4241-8EA2-0031EEAB5434}"/>
                  </a:ext>
                </a:extLst>
              </p:cNvPr>
              <p:cNvGrpSpPr/>
              <p:nvPr/>
            </p:nvGrpSpPr>
            <p:grpSpPr>
              <a:xfrm>
                <a:off x="6240044" y="2528596"/>
                <a:ext cx="1819470" cy="1800808"/>
                <a:chOff x="2397967" y="2668555"/>
                <a:chExt cx="1819470" cy="1800808"/>
              </a:xfrm>
            </p:grpSpPr>
            <p:sp>
              <p:nvSpPr>
                <p:cNvPr id="64" name="Oval 63">
                  <a:extLst>
                    <a:ext uri="{FF2B5EF4-FFF2-40B4-BE49-F238E27FC236}">
                      <a16:creationId xmlns:a16="http://schemas.microsoft.com/office/drawing/2014/main" id="{C65EFE92-2D47-43CA-B07D-7D30D875D8DB}"/>
                    </a:ext>
                  </a:extLst>
                </p:cNvPr>
                <p:cNvSpPr/>
                <p:nvPr/>
              </p:nvSpPr>
              <p:spPr>
                <a:xfrm>
                  <a:off x="2397967" y="2668555"/>
                  <a:ext cx="1819470" cy="18008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Arrow: Curved Down 64">
                  <a:extLst>
                    <a:ext uri="{FF2B5EF4-FFF2-40B4-BE49-F238E27FC236}">
                      <a16:creationId xmlns:a16="http://schemas.microsoft.com/office/drawing/2014/main" id="{BC7FF11B-6137-4A25-97A7-997D22E743A1}"/>
                    </a:ext>
                  </a:extLst>
                </p:cNvPr>
                <p:cNvSpPr/>
                <p:nvPr/>
              </p:nvSpPr>
              <p:spPr>
                <a:xfrm>
                  <a:off x="2565920" y="2862342"/>
                  <a:ext cx="1558212" cy="648479"/>
                </a:xfrm>
                <a:prstGeom prst="curvedDownArrow">
                  <a:avLst/>
                </a:prstGeom>
                <a:solidFill>
                  <a:schemeClr val="bg1">
                    <a:lumMod val="50000"/>
                  </a:schemeClr>
                </a:solidFill>
                <a:ln w="19050">
                  <a:solidFill>
                    <a:schemeClr val="bg1">
                      <a:lumMod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6" name="Oval 65">
                  <a:extLst>
                    <a:ext uri="{FF2B5EF4-FFF2-40B4-BE49-F238E27FC236}">
                      <a16:creationId xmlns:a16="http://schemas.microsoft.com/office/drawing/2014/main" id="{DE3F9996-C6F7-4DC7-B8ED-2B94A21B1FDA}"/>
                    </a:ext>
                  </a:extLst>
                </p:cNvPr>
                <p:cNvSpPr/>
                <p:nvPr/>
              </p:nvSpPr>
              <p:spPr>
                <a:xfrm>
                  <a:off x="2508289" y="2761861"/>
                  <a:ext cx="1615842" cy="16192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Arrow: Curved Down 66">
                  <a:extLst>
                    <a:ext uri="{FF2B5EF4-FFF2-40B4-BE49-F238E27FC236}">
                      <a16:creationId xmlns:a16="http://schemas.microsoft.com/office/drawing/2014/main" id="{4BB656CF-BF87-41CB-AF2C-BD4F6AA1EBD8}"/>
                    </a:ext>
                  </a:extLst>
                </p:cNvPr>
                <p:cNvSpPr/>
                <p:nvPr/>
              </p:nvSpPr>
              <p:spPr>
                <a:xfrm rot="10451484">
                  <a:off x="2537105" y="3588006"/>
                  <a:ext cx="1558212" cy="648479"/>
                </a:xfrm>
                <a:prstGeom prst="curvedDownArrow">
                  <a:avLst/>
                </a:prstGeom>
                <a:solidFill>
                  <a:schemeClr val="bg1">
                    <a:lumMod val="50000"/>
                  </a:schemeClr>
                </a:solidFill>
                <a:ln w="190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54" name="Group 53">
                <a:extLst>
                  <a:ext uri="{FF2B5EF4-FFF2-40B4-BE49-F238E27FC236}">
                    <a16:creationId xmlns:a16="http://schemas.microsoft.com/office/drawing/2014/main" id="{7BE316D8-6F84-47DF-95D8-A1576B77E5BF}"/>
                  </a:ext>
                </a:extLst>
              </p:cNvPr>
              <p:cNvGrpSpPr/>
              <p:nvPr/>
            </p:nvGrpSpPr>
            <p:grpSpPr>
              <a:xfrm>
                <a:off x="2117590" y="2584187"/>
                <a:ext cx="1819470" cy="1800808"/>
                <a:chOff x="4687078" y="2808514"/>
                <a:chExt cx="1819470" cy="1800808"/>
              </a:xfrm>
            </p:grpSpPr>
            <p:pic>
              <p:nvPicPr>
                <p:cNvPr id="60" name="Picture 59">
                  <a:extLst>
                    <a:ext uri="{FF2B5EF4-FFF2-40B4-BE49-F238E27FC236}">
                      <a16:creationId xmlns:a16="http://schemas.microsoft.com/office/drawing/2014/main" id="{211E8B99-E5C0-4580-8ACE-03F26807C3CA}"/>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5309" t="20049" r="67511" b="11882"/>
                <a:stretch/>
              </p:blipFill>
              <p:spPr>
                <a:xfrm>
                  <a:off x="5039157" y="3152717"/>
                  <a:ext cx="1175031" cy="1074050"/>
                </a:xfrm>
                <a:prstGeom prst="rect">
                  <a:avLst/>
                </a:prstGeom>
              </p:spPr>
            </p:pic>
            <p:grpSp>
              <p:nvGrpSpPr>
                <p:cNvPr id="61" name="Group 60">
                  <a:extLst>
                    <a:ext uri="{FF2B5EF4-FFF2-40B4-BE49-F238E27FC236}">
                      <a16:creationId xmlns:a16="http://schemas.microsoft.com/office/drawing/2014/main" id="{2B837096-F6E8-41BB-823E-9B04E1DC6E81}"/>
                    </a:ext>
                  </a:extLst>
                </p:cNvPr>
                <p:cNvGrpSpPr/>
                <p:nvPr/>
              </p:nvGrpSpPr>
              <p:grpSpPr>
                <a:xfrm>
                  <a:off x="4687078" y="2808514"/>
                  <a:ext cx="1819470" cy="1800808"/>
                  <a:chOff x="2397967" y="2668555"/>
                  <a:chExt cx="1819470" cy="1800808"/>
                </a:xfrm>
              </p:grpSpPr>
              <p:sp>
                <p:nvSpPr>
                  <p:cNvPr id="62" name="Oval 61">
                    <a:extLst>
                      <a:ext uri="{FF2B5EF4-FFF2-40B4-BE49-F238E27FC236}">
                        <a16:creationId xmlns:a16="http://schemas.microsoft.com/office/drawing/2014/main" id="{F0312236-85D6-4644-BED0-CBC40EA835E9}"/>
                      </a:ext>
                    </a:extLst>
                  </p:cNvPr>
                  <p:cNvSpPr/>
                  <p:nvPr/>
                </p:nvSpPr>
                <p:spPr>
                  <a:xfrm>
                    <a:off x="2397967" y="2668555"/>
                    <a:ext cx="1819470" cy="18008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7877DFDD-7B48-4640-859C-D990A43E797B}"/>
                      </a:ext>
                    </a:extLst>
                  </p:cNvPr>
                  <p:cNvSpPr/>
                  <p:nvPr/>
                </p:nvSpPr>
                <p:spPr>
                  <a:xfrm>
                    <a:off x="2508289" y="2761861"/>
                    <a:ext cx="1615842" cy="16192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5" name="Group 54">
                <a:extLst>
                  <a:ext uri="{FF2B5EF4-FFF2-40B4-BE49-F238E27FC236}">
                    <a16:creationId xmlns:a16="http://schemas.microsoft.com/office/drawing/2014/main" id="{AAD50C5E-AC1C-487B-A91F-7A13AD871F0A}"/>
                  </a:ext>
                </a:extLst>
              </p:cNvPr>
              <p:cNvGrpSpPr/>
              <p:nvPr/>
            </p:nvGrpSpPr>
            <p:grpSpPr>
              <a:xfrm>
                <a:off x="4178817" y="2565011"/>
                <a:ext cx="1819470" cy="1800808"/>
                <a:chOff x="4182492" y="2676245"/>
                <a:chExt cx="1819470" cy="1800808"/>
              </a:xfrm>
            </p:grpSpPr>
            <p:pic>
              <p:nvPicPr>
                <p:cNvPr id="56" name="Picture 55">
                  <a:extLst>
                    <a:ext uri="{FF2B5EF4-FFF2-40B4-BE49-F238E27FC236}">
                      <a16:creationId xmlns:a16="http://schemas.microsoft.com/office/drawing/2014/main" id="{13CB7A77-BA4C-4833-9EE4-78289145356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36789" t="17635" r="36912" b="8172"/>
                <a:stretch/>
              </p:blipFill>
              <p:spPr>
                <a:xfrm>
                  <a:off x="4538245" y="3001272"/>
                  <a:ext cx="1124979" cy="1202999"/>
                </a:xfrm>
                <a:prstGeom prst="rect">
                  <a:avLst/>
                </a:prstGeom>
              </p:spPr>
            </p:pic>
            <p:grpSp>
              <p:nvGrpSpPr>
                <p:cNvPr id="57" name="Group 56">
                  <a:extLst>
                    <a:ext uri="{FF2B5EF4-FFF2-40B4-BE49-F238E27FC236}">
                      <a16:creationId xmlns:a16="http://schemas.microsoft.com/office/drawing/2014/main" id="{54F35C6C-B7A3-4A7E-8E0C-51BE8D968982}"/>
                    </a:ext>
                  </a:extLst>
                </p:cNvPr>
                <p:cNvGrpSpPr/>
                <p:nvPr/>
              </p:nvGrpSpPr>
              <p:grpSpPr>
                <a:xfrm>
                  <a:off x="4182492" y="2676245"/>
                  <a:ext cx="1819470" cy="1800808"/>
                  <a:chOff x="2397967" y="2668555"/>
                  <a:chExt cx="1819470" cy="1800808"/>
                </a:xfrm>
              </p:grpSpPr>
              <p:sp>
                <p:nvSpPr>
                  <p:cNvPr id="58" name="Oval 57">
                    <a:extLst>
                      <a:ext uri="{FF2B5EF4-FFF2-40B4-BE49-F238E27FC236}">
                        <a16:creationId xmlns:a16="http://schemas.microsoft.com/office/drawing/2014/main" id="{081F9AAC-A36A-486F-A1C7-274E912B1A83}"/>
                      </a:ext>
                    </a:extLst>
                  </p:cNvPr>
                  <p:cNvSpPr/>
                  <p:nvPr/>
                </p:nvSpPr>
                <p:spPr>
                  <a:xfrm>
                    <a:off x="2397967" y="2668555"/>
                    <a:ext cx="1819470" cy="1800808"/>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1DBF7EFE-01EC-428C-B62D-358D4FA78EE3}"/>
                      </a:ext>
                    </a:extLst>
                  </p:cNvPr>
                  <p:cNvSpPr/>
                  <p:nvPr/>
                </p:nvSpPr>
                <p:spPr>
                  <a:xfrm>
                    <a:off x="2508289" y="2761861"/>
                    <a:ext cx="1615842" cy="1619279"/>
                  </a:xfrm>
                  <a:prstGeom prst="ellipse">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sp>
          <p:nvSpPr>
            <p:cNvPr id="50" name="TextBox 49">
              <a:extLst>
                <a:ext uri="{FF2B5EF4-FFF2-40B4-BE49-F238E27FC236}">
                  <a16:creationId xmlns:a16="http://schemas.microsoft.com/office/drawing/2014/main" id="{E019BF0A-3F93-4693-A764-5B090771FE6D}"/>
                </a:ext>
              </a:extLst>
            </p:cNvPr>
            <p:cNvSpPr txBox="1"/>
            <p:nvPr/>
          </p:nvSpPr>
          <p:spPr>
            <a:xfrm>
              <a:off x="2388178" y="2126632"/>
              <a:ext cx="1455576" cy="425236"/>
            </a:xfrm>
            <a:prstGeom prst="rect">
              <a:avLst/>
            </a:prstGeom>
            <a:noFill/>
          </p:spPr>
          <p:txBody>
            <a:bodyPr wrap="square" rtlCol="0">
              <a:spAutoFit/>
            </a:bodyPr>
            <a:lstStyle/>
            <a:p>
              <a:r>
                <a:rPr lang="en-US" sz="600" dirty="0"/>
                <a:t>First Pass</a:t>
              </a:r>
            </a:p>
          </p:txBody>
        </p:sp>
        <p:sp>
          <p:nvSpPr>
            <p:cNvPr id="51" name="TextBox 50">
              <a:extLst>
                <a:ext uri="{FF2B5EF4-FFF2-40B4-BE49-F238E27FC236}">
                  <a16:creationId xmlns:a16="http://schemas.microsoft.com/office/drawing/2014/main" id="{1DFDDEFF-E8B8-4089-9A1D-8DAE85C076F2}"/>
                </a:ext>
              </a:extLst>
            </p:cNvPr>
            <p:cNvSpPr txBox="1"/>
            <p:nvPr/>
          </p:nvSpPr>
          <p:spPr>
            <a:xfrm>
              <a:off x="4542711" y="2104429"/>
              <a:ext cx="1455576" cy="425236"/>
            </a:xfrm>
            <a:prstGeom prst="rect">
              <a:avLst/>
            </a:prstGeom>
            <a:noFill/>
          </p:spPr>
          <p:txBody>
            <a:bodyPr wrap="square" rtlCol="0">
              <a:spAutoFit/>
            </a:bodyPr>
            <a:lstStyle/>
            <a:p>
              <a:r>
                <a:rPr lang="en-US" sz="600" dirty="0"/>
                <a:t>Second Pass</a:t>
              </a:r>
            </a:p>
          </p:txBody>
        </p:sp>
        <p:sp>
          <p:nvSpPr>
            <p:cNvPr id="52" name="TextBox 51">
              <a:extLst>
                <a:ext uri="{FF2B5EF4-FFF2-40B4-BE49-F238E27FC236}">
                  <a16:creationId xmlns:a16="http://schemas.microsoft.com/office/drawing/2014/main" id="{9A863FD9-6AB7-4F04-AF9B-0B643F6E3CA7}"/>
                </a:ext>
              </a:extLst>
            </p:cNvPr>
            <p:cNvSpPr txBox="1"/>
            <p:nvPr/>
          </p:nvSpPr>
          <p:spPr>
            <a:xfrm>
              <a:off x="6407996" y="2090154"/>
              <a:ext cx="1455576" cy="425236"/>
            </a:xfrm>
            <a:prstGeom prst="rect">
              <a:avLst/>
            </a:prstGeom>
            <a:noFill/>
          </p:spPr>
          <p:txBody>
            <a:bodyPr wrap="square" rtlCol="0">
              <a:spAutoFit/>
            </a:bodyPr>
            <a:lstStyle/>
            <a:p>
              <a:r>
                <a:rPr lang="en-US" sz="600" dirty="0"/>
                <a:t>Third Pass</a:t>
              </a:r>
            </a:p>
          </p:txBody>
        </p:sp>
      </p:grpSp>
      <p:pic>
        <p:nvPicPr>
          <p:cNvPr id="68" name="Picture 67">
            <a:extLst>
              <a:ext uri="{FF2B5EF4-FFF2-40B4-BE49-F238E27FC236}">
                <a16:creationId xmlns:a16="http://schemas.microsoft.com/office/drawing/2014/main" id="{3616779D-BBC1-478C-A6AD-B5DD161679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18886" y="4755114"/>
            <a:ext cx="3177137" cy="1213564"/>
          </a:xfrm>
          <a:prstGeom prst="rect">
            <a:avLst/>
          </a:prstGeom>
        </p:spPr>
      </p:pic>
      <p:sp>
        <p:nvSpPr>
          <p:cNvPr id="69" name="矩形 17"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039A04CB-0155-42A0-816E-7BB0F7EA233C}"/>
              </a:ext>
            </a:extLst>
          </p:cNvPr>
          <p:cNvSpPr/>
          <p:nvPr/>
        </p:nvSpPr>
        <p:spPr>
          <a:xfrm>
            <a:off x="89260" y="3610255"/>
            <a:ext cx="2222870" cy="1323439"/>
          </a:xfrm>
          <a:prstGeom prst="rect">
            <a:avLst/>
          </a:prstGeom>
        </p:spPr>
        <p:txBody>
          <a:bodyPr wrap="square">
            <a:spAutoFit/>
          </a:bodyPr>
          <a:lstStyle/>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Inverted-disc samplers were installed at Hayden High School</a:t>
            </a:r>
          </a:p>
          <a:p>
            <a:pPr marL="285750" indent="-285750">
              <a:buFont typeface="Courier New" panose="02070309020205020404" pitchFamily="49" charset="0"/>
              <a:buChar char="o"/>
            </a:pPr>
            <a:endParaRPr lang="en-US" altLang="zh-CN" sz="1400" b="1" dirty="0">
              <a:latin typeface="JasmineUPC" panose="02020603050405020304" pitchFamily="18" charset="-34"/>
              <a:cs typeface="JasmineUPC" panose="02020603050405020304" pitchFamily="18" charset="-34"/>
              <a:sym typeface="+mn-lt"/>
            </a:endParaRPr>
          </a:p>
          <a:p>
            <a:pPr marL="171450" indent="-171450">
              <a:buFont typeface="Courier New" panose="02070309020205020404" pitchFamily="49" charset="0"/>
              <a:buChar char="o"/>
            </a:pPr>
            <a:endParaRPr lang="en-US" altLang="zh-CN" sz="1200" b="1" dirty="0">
              <a:latin typeface="Big Caslon Medium" panose="02000603090000020003" pitchFamily="2" charset="-79"/>
              <a:cs typeface="Big Caslon Medium" panose="02000603090000020003" pitchFamily="2" charset="-79"/>
              <a:sym typeface="+mn-lt"/>
            </a:endParaRPr>
          </a:p>
          <a:p>
            <a:endParaRPr lang="en-US" altLang="zh-CN" sz="1200" dirty="0">
              <a:cs typeface="+mn-ea"/>
              <a:sym typeface="+mn-lt"/>
            </a:endParaRPr>
          </a:p>
        </p:txBody>
      </p:sp>
      <p:sp>
        <p:nvSpPr>
          <p:cNvPr id="70" name="矩形 17"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2231C9B0-B42C-41BF-A9FA-1B76DB7F0664}"/>
              </a:ext>
            </a:extLst>
          </p:cNvPr>
          <p:cNvSpPr/>
          <p:nvPr/>
        </p:nvSpPr>
        <p:spPr>
          <a:xfrm>
            <a:off x="2217331" y="3685508"/>
            <a:ext cx="2457355" cy="738664"/>
          </a:xfrm>
          <a:prstGeom prst="rect">
            <a:avLst/>
          </a:prstGeom>
        </p:spPr>
        <p:txBody>
          <a:bodyPr wrap="square">
            <a:spAutoFit/>
          </a:bodyPr>
          <a:lstStyle/>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22 Inverted-Disc Samplers</a:t>
            </a:r>
          </a:p>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Diameter: 24 cm</a:t>
            </a:r>
          </a:p>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Surface area : 0.045  m</a:t>
            </a:r>
            <a:r>
              <a:rPr lang="en-US" altLang="zh-CN" sz="1400" baseline="30000" dirty="0">
                <a:solidFill>
                  <a:srgbClr val="2C1E6F"/>
                </a:solidFill>
                <a:latin typeface="Acre Medium" pitchFamily="2" charset="77"/>
                <a:ea typeface="+mj-ea"/>
                <a:cs typeface="JasmineUPC" panose="02020603050405020304" pitchFamily="18" charset="-34"/>
                <a:sym typeface="+mn-lt"/>
              </a:rPr>
              <a:t>2</a:t>
            </a:r>
            <a:endParaRPr lang="en-US" altLang="zh-CN" sz="1200" b="1" dirty="0">
              <a:latin typeface="Big Caslon Medium" panose="02000603090000020003" pitchFamily="2" charset="-79"/>
              <a:cs typeface="Big Caslon Medium" panose="02000603090000020003" pitchFamily="2" charset="-79"/>
              <a:sym typeface="+mn-lt"/>
            </a:endParaRPr>
          </a:p>
        </p:txBody>
      </p:sp>
      <p:sp>
        <p:nvSpPr>
          <p:cNvPr id="71" name="矩形 17"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B2577EB7-7550-443B-83B3-497E9E4CAFFF}"/>
              </a:ext>
            </a:extLst>
          </p:cNvPr>
          <p:cNvSpPr/>
          <p:nvPr/>
        </p:nvSpPr>
        <p:spPr>
          <a:xfrm>
            <a:off x="4551358" y="3739349"/>
            <a:ext cx="2767342" cy="523220"/>
          </a:xfrm>
          <a:prstGeom prst="rect">
            <a:avLst/>
          </a:prstGeom>
        </p:spPr>
        <p:txBody>
          <a:bodyPr wrap="square">
            <a:spAutoFit/>
          </a:bodyPr>
          <a:lstStyle/>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11 Surface wipe Samples</a:t>
            </a:r>
          </a:p>
          <a:p>
            <a:pPr marL="285750" indent="-285750">
              <a:buFont typeface="Courier New" panose="02070309020205020404" pitchFamily="49" charset="0"/>
              <a:buChar char="o"/>
            </a:pPr>
            <a:r>
              <a:rPr lang="en-US" altLang="zh-CN" sz="1400" dirty="0">
                <a:solidFill>
                  <a:srgbClr val="2C1E6F"/>
                </a:solidFill>
                <a:latin typeface="Acre Medium" pitchFamily="2" charset="77"/>
                <a:ea typeface="+mj-ea"/>
                <a:cs typeface="JasmineUPC" panose="02020603050405020304" pitchFamily="18" charset="-34"/>
                <a:sym typeface="+mn-lt"/>
              </a:rPr>
              <a:t>Template surface area : 0.03 m</a:t>
            </a:r>
            <a:r>
              <a:rPr lang="en-US" altLang="zh-CN" sz="1400" baseline="30000" dirty="0">
                <a:solidFill>
                  <a:srgbClr val="2C1E6F"/>
                </a:solidFill>
                <a:latin typeface="Acre Medium" pitchFamily="2" charset="77"/>
                <a:ea typeface="+mj-ea"/>
                <a:cs typeface="JasmineUPC" panose="02020603050405020304" pitchFamily="18" charset="-34"/>
                <a:sym typeface="+mn-lt"/>
              </a:rPr>
              <a:t>2</a:t>
            </a:r>
            <a:endParaRPr lang="en-US" altLang="zh-CN" sz="1400" dirty="0">
              <a:solidFill>
                <a:srgbClr val="2C1E6F"/>
              </a:solidFill>
              <a:latin typeface="Acre Medium" pitchFamily="2" charset="77"/>
              <a:ea typeface="+mj-ea"/>
              <a:cs typeface="JasmineUPC" panose="02020603050405020304" pitchFamily="18" charset="-34"/>
              <a:sym typeface="+mn-lt"/>
            </a:endParaRPr>
          </a:p>
        </p:txBody>
      </p:sp>
      <p:sp>
        <p:nvSpPr>
          <p:cNvPr id="72" name="矩形 21"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64DB7A65-8ACB-43D8-92F6-10CEAB68E392}"/>
              </a:ext>
            </a:extLst>
          </p:cNvPr>
          <p:cNvSpPr/>
          <p:nvPr/>
        </p:nvSpPr>
        <p:spPr>
          <a:xfrm>
            <a:off x="7407395" y="3970829"/>
            <a:ext cx="2360947" cy="1569660"/>
          </a:xfrm>
          <a:prstGeom prst="rect">
            <a:avLst/>
          </a:prstGeom>
        </p:spPr>
        <p:txBody>
          <a:bodyPr wrap="square">
            <a:spAutoFit/>
          </a:bodyPr>
          <a:lstStyle/>
          <a:p>
            <a:pPr marL="171450" indent="-171450">
              <a:buFont typeface="Courier New" panose="02070309020205020404" pitchFamily="49" charset="0"/>
              <a:buChar char="o"/>
            </a:pPr>
            <a:r>
              <a:rPr lang="en-US" altLang="zh-CN" sz="1400" dirty="0">
                <a:solidFill>
                  <a:srgbClr val="260C6B"/>
                </a:solidFill>
                <a:latin typeface="Acre Medium" pitchFamily="2" charset="77"/>
                <a:cs typeface="+mn-ea"/>
                <a:sym typeface="+mn-lt"/>
              </a:rPr>
              <a:t>Extractions with 40 mL of Aqua Regia </a:t>
            </a:r>
          </a:p>
          <a:p>
            <a:pPr marL="171450" indent="-171450">
              <a:buFont typeface="Courier New" panose="02070309020205020404" pitchFamily="49" charset="0"/>
              <a:buChar char="o"/>
            </a:pPr>
            <a:r>
              <a:rPr lang="en-US" altLang="zh-CN" sz="1400" dirty="0">
                <a:solidFill>
                  <a:srgbClr val="260C6B"/>
                </a:solidFill>
                <a:latin typeface="Acre Medium" pitchFamily="2" charset="77"/>
                <a:cs typeface="+mn-ea"/>
                <a:sym typeface="+mn-lt"/>
              </a:rPr>
              <a:t>Aliquot of 3.6 ml were diluted to 12 ml of D.I water</a:t>
            </a:r>
          </a:p>
          <a:p>
            <a:endParaRPr lang="en-US" altLang="zh-CN" sz="1400" dirty="0">
              <a:solidFill>
                <a:srgbClr val="260C6B"/>
              </a:solidFill>
              <a:latin typeface="Acre Medium" pitchFamily="2" charset="77"/>
              <a:cs typeface="+mn-ea"/>
              <a:sym typeface="+mn-lt"/>
            </a:endParaRPr>
          </a:p>
          <a:p>
            <a:endParaRPr lang="zh-CN" altLang="en-US" sz="1200" dirty="0">
              <a:cs typeface="+mn-ea"/>
              <a:sym typeface="+mn-lt"/>
            </a:endParaRPr>
          </a:p>
        </p:txBody>
      </p:sp>
      <p:sp>
        <p:nvSpPr>
          <p:cNvPr id="73" name="文本框 20"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683DCD0F-4C95-404A-8BBD-6D6951B0CFD6}"/>
              </a:ext>
            </a:extLst>
          </p:cNvPr>
          <p:cNvSpPr txBox="1"/>
          <p:nvPr/>
        </p:nvSpPr>
        <p:spPr>
          <a:xfrm>
            <a:off x="7164299" y="3476598"/>
            <a:ext cx="2605633" cy="369332"/>
          </a:xfrm>
          <a:prstGeom prst="rect">
            <a:avLst/>
          </a:prstGeom>
          <a:solidFill>
            <a:schemeClr val="bg1"/>
          </a:solidFill>
        </p:spPr>
        <p:txBody>
          <a:bodyPr wrap="square" rtlCol="0">
            <a:spAutoFit/>
          </a:bodyPr>
          <a:lstStyle/>
          <a:p>
            <a:pPr algn="ctr"/>
            <a:r>
              <a:rPr lang="en-US" altLang="zh-CN" u="sng" dirty="0">
                <a:solidFill>
                  <a:srgbClr val="260C6B"/>
                </a:solidFill>
                <a:latin typeface="Bembo" panose="02020502050201020203" pitchFamily="18" charset="0"/>
                <a:cs typeface="+mn-ea"/>
                <a:sym typeface="+mn-lt"/>
              </a:rPr>
              <a:t>Sample Preparation</a:t>
            </a:r>
            <a:endParaRPr lang="zh-CN" altLang="en-US" u="sng" dirty="0">
              <a:solidFill>
                <a:srgbClr val="260C6B"/>
              </a:solidFill>
              <a:latin typeface="Bembo" panose="02020502050201020203" pitchFamily="18" charset="0"/>
              <a:cs typeface="+mn-ea"/>
              <a:sym typeface="+mn-lt"/>
            </a:endParaRPr>
          </a:p>
        </p:txBody>
      </p:sp>
      <p:sp>
        <p:nvSpPr>
          <p:cNvPr id="74" name="文本框 22"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13315395-13D5-498E-8BAC-A35E96D5F9BB}"/>
              </a:ext>
            </a:extLst>
          </p:cNvPr>
          <p:cNvSpPr txBox="1"/>
          <p:nvPr/>
        </p:nvSpPr>
        <p:spPr>
          <a:xfrm>
            <a:off x="9557928" y="3476599"/>
            <a:ext cx="2634071" cy="382880"/>
          </a:xfrm>
          <a:prstGeom prst="rect">
            <a:avLst/>
          </a:prstGeom>
          <a:solidFill>
            <a:schemeClr val="bg1"/>
          </a:solidFill>
        </p:spPr>
        <p:txBody>
          <a:bodyPr wrap="square" rtlCol="0">
            <a:spAutoFit/>
          </a:bodyPr>
          <a:lstStyle/>
          <a:p>
            <a:pPr algn="ctr"/>
            <a:r>
              <a:rPr lang="en-US" altLang="zh-CN" u="sng" dirty="0">
                <a:solidFill>
                  <a:srgbClr val="2C1E6F"/>
                </a:solidFill>
                <a:latin typeface="Bembo" panose="02020502050201020203" pitchFamily="18" charset="0"/>
                <a:cs typeface="+mn-ea"/>
                <a:sym typeface="+mn-lt"/>
              </a:rPr>
              <a:t>Laboratory Analysis</a:t>
            </a:r>
            <a:endParaRPr lang="zh-CN" altLang="en-US" u="sng" dirty="0">
              <a:solidFill>
                <a:srgbClr val="2C1E6F"/>
              </a:solidFill>
              <a:latin typeface="Bembo" panose="02020502050201020203" pitchFamily="18" charset="0"/>
              <a:cs typeface="+mn-ea"/>
              <a:sym typeface="+mn-lt"/>
            </a:endParaRPr>
          </a:p>
        </p:txBody>
      </p:sp>
      <p:sp>
        <p:nvSpPr>
          <p:cNvPr id="75" name="矩形 23" descr="e7d195523061f1c03a90ee8e42cb24248e56383cd534985688F9F494128731F165EE95AB4B0C0A38076AAEA07667B1565C446FC45FF01DFB0E885BCDBDF3A284F3DB14DA61DD97F0BAB2E6C668FB4931E215FF6878D5F6B0742D2256CB5099CAA413E871EA24B4F3F5DC474FE3B734A7B2F073E1E1A8859C18AE3594286CABB8B1C18DEB9EA76A55D4DCF1CE439120F5">
            <a:extLst>
              <a:ext uri="{FF2B5EF4-FFF2-40B4-BE49-F238E27FC236}">
                <a16:creationId xmlns:a16="http://schemas.microsoft.com/office/drawing/2014/main" id="{07964FF7-9B84-45AA-AB84-2D43321A4B73}"/>
              </a:ext>
            </a:extLst>
          </p:cNvPr>
          <p:cNvSpPr/>
          <p:nvPr/>
        </p:nvSpPr>
        <p:spPr>
          <a:xfrm>
            <a:off x="9735175" y="3984378"/>
            <a:ext cx="2367565" cy="954107"/>
          </a:xfrm>
          <a:prstGeom prst="rect">
            <a:avLst/>
          </a:prstGeom>
        </p:spPr>
        <p:txBody>
          <a:bodyPr wrap="square">
            <a:spAutoFit/>
          </a:bodyPr>
          <a:lstStyle/>
          <a:p>
            <a:pPr marL="171450" indent="-171450">
              <a:buFont typeface="Courier New" panose="02070309020205020404" pitchFamily="49" charset="0"/>
              <a:buChar char="o"/>
            </a:pPr>
            <a:r>
              <a:rPr lang="en-US" altLang="zh-CN" sz="1400" dirty="0">
                <a:solidFill>
                  <a:srgbClr val="260C6B"/>
                </a:solidFill>
                <a:latin typeface="Acre Medium" pitchFamily="2" charset="77"/>
                <a:cs typeface="+mn-ea"/>
                <a:sym typeface="+mn-lt"/>
              </a:rPr>
              <a:t>Samples were analyzed by The Arizona Laboratory for Emerging Contaminants (ALEC)</a:t>
            </a:r>
            <a:endParaRPr lang="zh-CN" altLang="en-US" sz="1400" dirty="0">
              <a:solidFill>
                <a:srgbClr val="260C6B"/>
              </a:solidFill>
              <a:latin typeface="Acre Medium" pitchFamily="2" charset="77"/>
              <a:cs typeface="+mn-ea"/>
              <a:sym typeface="+mn-lt"/>
            </a:endParaRPr>
          </a:p>
        </p:txBody>
      </p:sp>
      <p:pic>
        <p:nvPicPr>
          <p:cNvPr id="76" name="Picture 75">
            <a:extLst>
              <a:ext uri="{FF2B5EF4-FFF2-40B4-BE49-F238E27FC236}">
                <a16:creationId xmlns:a16="http://schemas.microsoft.com/office/drawing/2014/main" id="{73177738-24D2-4D23-B50C-9F349E52FEC1}"/>
              </a:ext>
            </a:extLst>
          </p:cNvPr>
          <p:cNvPicPr>
            <a:picLocks noChangeAspect="1"/>
          </p:cNvPicPr>
          <p:nvPr/>
        </p:nvPicPr>
        <p:blipFill>
          <a:blip r:embed="rId5"/>
          <a:stretch>
            <a:fillRect/>
          </a:stretch>
        </p:blipFill>
        <p:spPr>
          <a:xfrm>
            <a:off x="2422068" y="1968916"/>
            <a:ext cx="1810397" cy="1606578"/>
          </a:xfrm>
          <a:prstGeom prst="rect">
            <a:avLst/>
          </a:prstGeom>
        </p:spPr>
      </p:pic>
    </p:spTree>
    <p:extLst>
      <p:ext uri="{BB962C8B-B14F-4D97-AF65-F5344CB8AC3E}">
        <p14:creationId xmlns:p14="http://schemas.microsoft.com/office/powerpoint/2010/main" val="1663768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preview">
            <a:extLst>
              <a:ext uri="{FF2B5EF4-FFF2-40B4-BE49-F238E27FC236}">
                <a16:creationId xmlns:a16="http://schemas.microsoft.com/office/drawing/2014/main" id="{06F1ED2A-52B6-45CF-A070-96243917D14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 r="16008" b="18676"/>
          <a:stretch/>
        </p:blipFill>
        <p:spPr bwMode="auto">
          <a:xfrm>
            <a:off x="1113294" y="558903"/>
            <a:ext cx="10270999" cy="5593924"/>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E2DDDF87-0932-4F82-A47C-F643008956F5}"/>
              </a:ext>
            </a:extLst>
          </p:cNvPr>
          <p:cNvSpPr txBox="1"/>
          <p:nvPr/>
        </p:nvSpPr>
        <p:spPr>
          <a:xfrm>
            <a:off x="0" y="6596390"/>
            <a:ext cx="6958739" cy="261610"/>
          </a:xfrm>
          <a:prstGeom prst="rect">
            <a:avLst/>
          </a:prstGeom>
          <a:noFill/>
        </p:spPr>
        <p:txBody>
          <a:bodyPr wrap="square" rtlCol="0">
            <a:spAutoFit/>
          </a:bodyPr>
          <a:lstStyle/>
          <a:p>
            <a:r>
              <a:rPr lang="en-US" sz="1100" dirty="0">
                <a:solidFill>
                  <a:schemeClr val="bg1"/>
                </a:solidFill>
              </a:rPr>
              <a:t>Source: superfund.arizona.edu/personnel/trainees/tania-b-</a:t>
            </a:r>
            <a:r>
              <a:rPr lang="en-US" sz="1100" dirty="0" err="1">
                <a:solidFill>
                  <a:schemeClr val="bg1"/>
                </a:solidFill>
              </a:rPr>
              <a:t>rodriguez</a:t>
            </a:r>
            <a:endParaRPr lang="en-US" sz="1100" dirty="0">
              <a:solidFill>
                <a:schemeClr val="bg1"/>
              </a:solidFill>
            </a:endParaRPr>
          </a:p>
        </p:txBody>
      </p:sp>
    </p:spTree>
    <p:extLst>
      <p:ext uri="{BB962C8B-B14F-4D97-AF65-F5344CB8AC3E}">
        <p14:creationId xmlns:p14="http://schemas.microsoft.com/office/powerpoint/2010/main" val="17326276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5DA-F15B-45CF-92DE-62DC287BB1E9}"/>
              </a:ext>
            </a:extLst>
          </p:cNvPr>
          <p:cNvSpPr>
            <a:spLocks noGrp="1"/>
          </p:cNvSpPr>
          <p:nvPr>
            <p:ph type="title"/>
          </p:nvPr>
        </p:nvSpPr>
        <p:spPr>
          <a:xfrm>
            <a:off x="1097280" y="434700"/>
            <a:ext cx="10058400" cy="1009936"/>
          </a:xfrm>
        </p:spPr>
        <p:txBody>
          <a:bodyPr/>
          <a:lstStyle/>
          <a:p>
            <a:r>
              <a:rPr lang="en-US" b="1" dirty="0"/>
              <a:t>Results: Inverted Disk Samplers</a:t>
            </a:r>
          </a:p>
        </p:txBody>
      </p:sp>
      <p:sp>
        <p:nvSpPr>
          <p:cNvPr id="6" name="Rectangle 5">
            <a:extLst>
              <a:ext uri="{FF2B5EF4-FFF2-40B4-BE49-F238E27FC236}">
                <a16:creationId xmlns:a16="http://schemas.microsoft.com/office/drawing/2014/main" id="{16696166-C5AA-4D68-8EB0-755641085FA3}"/>
              </a:ext>
            </a:extLst>
          </p:cNvPr>
          <p:cNvSpPr/>
          <p:nvPr/>
        </p:nvSpPr>
        <p:spPr>
          <a:xfrm>
            <a:off x="-24181" y="6655743"/>
            <a:ext cx="2242922" cy="230832"/>
          </a:xfrm>
          <a:prstGeom prst="rect">
            <a:avLst/>
          </a:prstGeom>
        </p:spPr>
        <p:txBody>
          <a:bodyPr wrap="none">
            <a:spAutoFit/>
          </a:bodyPr>
          <a:lstStyle/>
          <a:p>
            <a:r>
              <a:rPr lang="en-US" sz="900">
                <a:latin typeface="Times New Roman" panose="02020603050405020304" pitchFamily="18" charset="0"/>
                <a:cs typeface="Times New Roman" panose="02020603050405020304" pitchFamily="18" charset="0"/>
              </a:rPr>
              <a:t>Source from T. Rodriguez; unpublished data</a:t>
            </a:r>
            <a:endParaRPr lang="en-US" sz="900" dirty="0">
              <a:latin typeface="Times New Roman" panose="02020603050405020304" pitchFamily="18" charset="0"/>
              <a:cs typeface="Times New Roman" panose="02020603050405020304" pitchFamily="18" charset="0"/>
            </a:endParaRPr>
          </a:p>
        </p:txBody>
      </p:sp>
      <p:graphicFrame>
        <p:nvGraphicFramePr>
          <p:cNvPr id="12" name="Chart 11">
            <a:extLst>
              <a:ext uri="{FF2B5EF4-FFF2-40B4-BE49-F238E27FC236}">
                <a16:creationId xmlns:a16="http://schemas.microsoft.com/office/drawing/2014/main" id="{AE790F47-D42F-45A5-9C5D-DBE02E1DEB2A}"/>
              </a:ext>
            </a:extLst>
          </p:cNvPr>
          <p:cNvGraphicFramePr>
            <a:graphicFrameLocks/>
          </p:cNvGraphicFramePr>
          <p:nvPr>
            <p:extLst>
              <p:ext uri="{D42A27DB-BD31-4B8C-83A1-F6EECF244321}">
                <p14:modId xmlns:p14="http://schemas.microsoft.com/office/powerpoint/2010/main" val="96446811"/>
              </p:ext>
            </p:extLst>
          </p:nvPr>
        </p:nvGraphicFramePr>
        <p:xfrm>
          <a:off x="6096000" y="2152544"/>
          <a:ext cx="6045200" cy="33570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86CF6D26-6091-4286-98ED-7D89B887B1AD}"/>
              </a:ext>
            </a:extLst>
          </p:cNvPr>
          <p:cNvGraphicFramePr>
            <a:graphicFrameLocks/>
          </p:cNvGraphicFramePr>
          <p:nvPr>
            <p:extLst>
              <p:ext uri="{D42A27DB-BD31-4B8C-83A1-F6EECF244321}">
                <p14:modId xmlns:p14="http://schemas.microsoft.com/office/powerpoint/2010/main" val="73205195"/>
              </p:ext>
            </p:extLst>
          </p:nvPr>
        </p:nvGraphicFramePr>
        <p:xfrm>
          <a:off x="170180" y="2152544"/>
          <a:ext cx="6045200" cy="335703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342883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225DA-F15B-45CF-92DE-62DC287BB1E9}"/>
              </a:ext>
            </a:extLst>
          </p:cNvPr>
          <p:cNvSpPr>
            <a:spLocks noGrp="1"/>
          </p:cNvSpPr>
          <p:nvPr>
            <p:ph type="title"/>
          </p:nvPr>
        </p:nvSpPr>
        <p:spPr>
          <a:xfrm>
            <a:off x="1097280" y="434700"/>
            <a:ext cx="10058400" cy="1009936"/>
          </a:xfrm>
        </p:spPr>
        <p:txBody>
          <a:bodyPr/>
          <a:lstStyle/>
          <a:p>
            <a:r>
              <a:rPr lang="en-US" b="1" dirty="0"/>
              <a:t>Results: Surface Dust</a:t>
            </a:r>
          </a:p>
        </p:txBody>
      </p:sp>
      <p:sp>
        <p:nvSpPr>
          <p:cNvPr id="6" name="Rectangle 5">
            <a:extLst>
              <a:ext uri="{FF2B5EF4-FFF2-40B4-BE49-F238E27FC236}">
                <a16:creationId xmlns:a16="http://schemas.microsoft.com/office/drawing/2014/main" id="{16696166-C5AA-4D68-8EB0-755641085FA3}"/>
              </a:ext>
            </a:extLst>
          </p:cNvPr>
          <p:cNvSpPr/>
          <p:nvPr/>
        </p:nvSpPr>
        <p:spPr>
          <a:xfrm>
            <a:off x="-24181" y="6655743"/>
            <a:ext cx="2242922" cy="230832"/>
          </a:xfrm>
          <a:prstGeom prst="rect">
            <a:avLst/>
          </a:prstGeom>
        </p:spPr>
        <p:txBody>
          <a:bodyPr wrap="none">
            <a:spAutoFit/>
          </a:bodyPr>
          <a:lstStyle/>
          <a:p>
            <a:r>
              <a:rPr lang="en-US" sz="900">
                <a:latin typeface="Times New Roman" panose="02020603050405020304" pitchFamily="18" charset="0"/>
                <a:cs typeface="Times New Roman" panose="02020603050405020304" pitchFamily="18" charset="0"/>
              </a:rPr>
              <a:t>Source from T. Rodriguez; unpublished data</a:t>
            </a:r>
            <a:endParaRPr lang="en-US" sz="900" dirty="0">
              <a:latin typeface="Times New Roman" panose="02020603050405020304" pitchFamily="18" charset="0"/>
              <a:cs typeface="Times New Roman" panose="02020603050405020304" pitchFamily="18" charset="0"/>
            </a:endParaRPr>
          </a:p>
        </p:txBody>
      </p:sp>
      <p:graphicFrame>
        <p:nvGraphicFramePr>
          <p:cNvPr id="5" name="Chart 4">
            <a:extLst>
              <a:ext uri="{FF2B5EF4-FFF2-40B4-BE49-F238E27FC236}">
                <a16:creationId xmlns:a16="http://schemas.microsoft.com/office/drawing/2014/main" id="{26880A43-BE6B-4C1B-87E8-152B9F5E67DC}"/>
              </a:ext>
            </a:extLst>
          </p:cNvPr>
          <p:cNvGraphicFramePr>
            <a:graphicFrameLocks/>
          </p:cNvGraphicFramePr>
          <p:nvPr>
            <p:extLst>
              <p:ext uri="{D42A27DB-BD31-4B8C-83A1-F6EECF244321}">
                <p14:modId xmlns:p14="http://schemas.microsoft.com/office/powerpoint/2010/main" val="45559570"/>
              </p:ext>
            </p:extLst>
          </p:nvPr>
        </p:nvGraphicFramePr>
        <p:xfrm>
          <a:off x="145366" y="2038033"/>
          <a:ext cx="6103034" cy="40243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a:extLst>
              <a:ext uri="{FF2B5EF4-FFF2-40B4-BE49-F238E27FC236}">
                <a16:creationId xmlns:a16="http://schemas.microsoft.com/office/drawing/2014/main" id="{6F98334A-2240-496E-ADAE-6E9F7CF1FF46}"/>
              </a:ext>
            </a:extLst>
          </p:cNvPr>
          <p:cNvGraphicFramePr>
            <a:graphicFrameLocks/>
          </p:cNvGraphicFramePr>
          <p:nvPr>
            <p:extLst>
              <p:ext uri="{D42A27DB-BD31-4B8C-83A1-F6EECF244321}">
                <p14:modId xmlns:p14="http://schemas.microsoft.com/office/powerpoint/2010/main" val="39734377"/>
              </p:ext>
            </p:extLst>
          </p:nvPr>
        </p:nvGraphicFramePr>
        <p:xfrm>
          <a:off x="6248400" y="2038033"/>
          <a:ext cx="5920154" cy="373221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76626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Rectangle 75">
            <a:extLst>
              <a:ext uri="{FF2B5EF4-FFF2-40B4-BE49-F238E27FC236}">
                <a16:creationId xmlns:a16="http://schemas.microsoft.com/office/drawing/2014/main" id="{7DE3B1B8-DC38-48E8-8C31-EF790659B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8" name="Rectangle 77">
            <a:extLst>
              <a:ext uri="{FF2B5EF4-FFF2-40B4-BE49-F238E27FC236}">
                <a16:creationId xmlns:a16="http://schemas.microsoft.com/office/drawing/2014/main" id="{9E63FFFE-1DB2-4A0F-B495-35782F1622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80" name="Straight Connector 79">
            <a:extLst>
              <a:ext uri="{FF2B5EF4-FFF2-40B4-BE49-F238E27FC236}">
                <a16:creationId xmlns:a16="http://schemas.microsoft.com/office/drawing/2014/main" id="{32BB9A07-8AB8-4D82-B3BC-B500DDEC79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82" name="Rectangle 81">
            <a:extLst>
              <a:ext uri="{FF2B5EF4-FFF2-40B4-BE49-F238E27FC236}">
                <a16:creationId xmlns:a16="http://schemas.microsoft.com/office/drawing/2014/main" id="{F64BBAA4-C62B-4146-B49F-FE4CC4655E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4670E3-CE13-4A4E-99D7-9819E2C68E9E}"/>
              </a:ext>
            </a:extLst>
          </p:cNvPr>
          <p:cNvSpPr>
            <a:spLocks noGrp="1"/>
          </p:cNvSpPr>
          <p:nvPr>
            <p:ph type="title"/>
          </p:nvPr>
        </p:nvSpPr>
        <p:spPr>
          <a:xfrm>
            <a:off x="7637075" y="257857"/>
            <a:ext cx="3388995" cy="994042"/>
          </a:xfrm>
        </p:spPr>
        <p:txBody>
          <a:bodyPr vert="horz" lIns="91440" tIns="45720" rIns="91440" bIns="45720" rtlCol="0" anchor="b">
            <a:normAutofit/>
          </a:bodyPr>
          <a:lstStyle/>
          <a:p>
            <a:r>
              <a:rPr lang="en-US" sz="4800" b="1" dirty="0">
                <a:solidFill>
                  <a:schemeClr val="tx1">
                    <a:lumMod val="75000"/>
                    <a:lumOff val="25000"/>
                  </a:schemeClr>
                </a:solidFill>
              </a:rPr>
              <a:t>Conclusions</a:t>
            </a:r>
          </a:p>
        </p:txBody>
      </p:sp>
      <p:sp>
        <p:nvSpPr>
          <p:cNvPr id="1033" name="Content Placeholder 1032">
            <a:extLst>
              <a:ext uri="{FF2B5EF4-FFF2-40B4-BE49-F238E27FC236}">
                <a16:creationId xmlns:a16="http://schemas.microsoft.com/office/drawing/2014/main" id="{A6366893-FCC7-4A14-99C0-E8ABCDFF2454}"/>
              </a:ext>
            </a:extLst>
          </p:cNvPr>
          <p:cNvSpPr>
            <a:spLocks noGrp="1"/>
          </p:cNvSpPr>
          <p:nvPr>
            <p:ph idx="1"/>
          </p:nvPr>
        </p:nvSpPr>
        <p:spPr>
          <a:xfrm>
            <a:off x="6626032" y="4346163"/>
            <a:ext cx="5411080" cy="1463434"/>
          </a:xfrm>
        </p:spPr>
        <p:txBody>
          <a:bodyPr vert="horz" lIns="0" tIns="45720" rIns="0" bIns="45720" rtlCol="0">
            <a:normAutofit/>
          </a:bodyPr>
          <a:lstStyle/>
          <a:p>
            <a:pPr marL="0" indent="0" algn="ctr">
              <a:buNone/>
            </a:pPr>
            <a:r>
              <a:rPr lang="en-US" sz="2400" dirty="0">
                <a:solidFill>
                  <a:schemeClr val="tx1"/>
                </a:solidFill>
              </a:rPr>
              <a:t>Lead Dust &gt; 108 μg/m</a:t>
            </a:r>
            <a:r>
              <a:rPr lang="en-US" sz="2400" baseline="30000" dirty="0">
                <a:solidFill>
                  <a:schemeClr val="tx1"/>
                </a:solidFill>
              </a:rPr>
              <a:t>2 </a:t>
            </a:r>
            <a:endParaRPr lang="en-US" sz="2400" dirty="0">
              <a:solidFill>
                <a:schemeClr val="tx1"/>
              </a:solidFill>
            </a:endParaRPr>
          </a:p>
          <a:p>
            <a:pPr algn="ctr"/>
            <a:r>
              <a:rPr lang="en-US" sz="2400" dirty="0">
                <a:solidFill>
                  <a:schemeClr val="tx1"/>
                </a:solidFill>
              </a:rPr>
              <a:t>EPA Dust-Lead Hazard Standard was violated</a:t>
            </a:r>
          </a:p>
        </p:txBody>
      </p:sp>
      <p:sp>
        <p:nvSpPr>
          <p:cNvPr id="84" name="Rectangle 83">
            <a:extLst>
              <a:ext uri="{FF2B5EF4-FFF2-40B4-BE49-F238E27FC236}">
                <a16:creationId xmlns:a16="http://schemas.microsoft.com/office/drawing/2014/main" id="{77C34054-98F8-4229-885E-04C525969C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rgbClr val="8D97F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6" name="Rectangle 85">
            <a:extLst>
              <a:ext uri="{FF2B5EF4-FFF2-40B4-BE49-F238E27FC236}">
                <a16:creationId xmlns:a16="http://schemas.microsoft.com/office/drawing/2014/main" id="{22AAB964-B835-4B93-A1F3-4A30D1F38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3F69A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Content Placeholder 1032">
            <a:extLst>
              <a:ext uri="{FF2B5EF4-FFF2-40B4-BE49-F238E27FC236}">
                <a16:creationId xmlns:a16="http://schemas.microsoft.com/office/drawing/2014/main" id="{E2F634FE-3426-4FDF-9DBD-F9E5633E71CD}"/>
              </a:ext>
            </a:extLst>
          </p:cNvPr>
          <p:cNvSpPr txBox="1">
            <a:spLocks/>
          </p:cNvSpPr>
          <p:nvPr/>
        </p:nvSpPr>
        <p:spPr>
          <a:xfrm>
            <a:off x="6016479" y="1763050"/>
            <a:ext cx="6260122" cy="859068"/>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0" indent="0" algn="ctr">
              <a:buNone/>
            </a:pPr>
            <a:r>
              <a:rPr lang="en-US" sz="2400" dirty="0">
                <a:solidFill>
                  <a:schemeClr val="tx1"/>
                </a:solidFill>
              </a:rPr>
              <a:t>Lead particles make it into the indoor environments settling with dust </a:t>
            </a:r>
          </a:p>
          <a:p>
            <a:endParaRPr lang="en-US" dirty="0"/>
          </a:p>
        </p:txBody>
      </p:sp>
      <p:pic>
        <p:nvPicPr>
          <p:cNvPr id="2050" name="Picture 2" descr="Related image">
            <a:extLst>
              <a:ext uri="{FF2B5EF4-FFF2-40B4-BE49-F238E27FC236}">
                <a16:creationId xmlns:a16="http://schemas.microsoft.com/office/drawing/2014/main" id="{DA67DF84-918E-4235-9304-CF792E2938EA}"/>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93" r="16681"/>
          <a:stretch/>
        </p:blipFill>
        <p:spPr bwMode="auto">
          <a:xfrm>
            <a:off x="169199" y="670565"/>
            <a:ext cx="6260123" cy="5206547"/>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1032">
            <a:extLst>
              <a:ext uri="{FF2B5EF4-FFF2-40B4-BE49-F238E27FC236}">
                <a16:creationId xmlns:a16="http://schemas.microsoft.com/office/drawing/2014/main" id="{51E10F74-BE91-4E78-918C-77930BDF4255}"/>
              </a:ext>
            </a:extLst>
          </p:cNvPr>
          <p:cNvSpPr txBox="1">
            <a:spLocks/>
          </p:cNvSpPr>
          <p:nvPr/>
        </p:nvSpPr>
        <p:spPr>
          <a:xfrm>
            <a:off x="6441000" y="2979420"/>
            <a:ext cx="5411080" cy="1148894"/>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algn="ctr"/>
            <a:r>
              <a:rPr lang="en-US" sz="2400" dirty="0">
                <a:solidFill>
                  <a:schemeClr val="tx1"/>
                </a:solidFill>
              </a:rPr>
              <a:t>Previous studies show indoor particles to contain relatively elevated concentrations of lead.</a:t>
            </a:r>
          </a:p>
        </p:txBody>
      </p:sp>
    </p:spTree>
    <p:extLst>
      <p:ext uri="{BB962C8B-B14F-4D97-AF65-F5344CB8AC3E}">
        <p14:creationId xmlns:p14="http://schemas.microsoft.com/office/powerpoint/2010/main" val="12969276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 name="Rectangle 136">
            <a:extLst>
              <a:ext uri="{FF2B5EF4-FFF2-40B4-BE49-F238E27FC236}">
                <a16:creationId xmlns:a16="http://schemas.microsoft.com/office/drawing/2014/main" id="{D3F00AEE-431D-494F-88C1-EC58DFF529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9" name="Rectangle 138">
            <a:extLst>
              <a:ext uri="{FF2B5EF4-FFF2-40B4-BE49-F238E27FC236}">
                <a16:creationId xmlns:a16="http://schemas.microsoft.com/office/drawing/2014/main" id="{CDAB6AAC-029F-41DE-BE2F-A9D439D2C4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1" name="Straight Connector 140">
            <a:extLst>
              <a:ext uri="{FF2B5EF4-FFF2-40B4-BE49-F238E27FC236}">
                <a16:creationId xmlns:a16="http://schemas.microsoft.com/office/drawing/2014/main" id="{48CAA1E7-B772-4FC1-9062-39237998D9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43" name="Rectangle 142">
            <a:extLst>
              <a:ext uri="{FF2B5EF4-FFF2-40B4-BE49-F238E27FC236}">
                <a16:creationId xmlns:a16="http://schemas.microsoft.com/office/drawing/2014/main" id="{69687EDB-1D1B-4F82-A3C3-E4723D2823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FEBD6FFA-829D-4DE3-A611-4E19A89164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75816" y="0"/>
            <a:ext cx="64008" cy="6858000"/>
          </a:xfrm>
          <a:prstGeom prst="rect">
            <a:avLst/>
          </a:prstGeom>
          <a:solidFill>
            <a:srgbClr val="3786E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7" name="Rectangle 146">
            <a:extLst>
              <a:ext uri="{FF2B5EF4-FFF2-40B4-BE49-F238E27FC236}">
                <a16:creationId xmlns:a16="http://schemas.microsoft.com/office/drawing/2014/main" id="{85592141-A499-4B69-9746-3C81F21E3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5339824" y="0"/>
            <a:ext cx="6858396" cy="6858000"/>
          </a:xfrm>
          <a:prstGeom prst="rect">
            <a:avLst/>
          </a:prstGeom>
          <a:solidFill>
            <a:srgbClr val="482A7B"/>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ADE2BC-A7B9-4B16-B5C6-73D79071AA35}"/>
              </a:ext>
            </a:extLst>
          </p:cNvPr>
          <p:cNvSpPr>
            <a:spLocks noGrp="1"/>
          </p:cNvSpPr>
          <p:nvPr>
            <p:ph type="title"/>
          </p:nvPr>
        </p:nvSpPr>
        <p:spPr>
          <a:xfrm>
            <a:off x="6451470" y="4613760"/>
            <a:ext cx="4350594" cy="1231949"/>
          </a:xfrm>
        </p:spPr>
        <p:txBody>
          <a:bodyPr vert="horz" lIns="91440" tIns="45720" rIns="91440" bIns="45720" rtlCol="0" anchor="b">
            <a:normAutofit/>
          </a:bodyPr>
          <a:lstStyle/>
          <a:p>
            <a:r>
              <a:rPr lang="en-US" sz="8000" b="1" i="1" u="sng" dirty="0"/>
              <a:t>Thank You</a:t>
            </a:r>
          </a:p>
        </p:txBody>
      </p:sp>
      <p:pic>
        <p:nvPicPr>
          <p:cNvPr id="3" name="Picture 6" descr="https://lh5.googleusercontent.com/FFjIfW4JZYd3yEucGUykjy01UyTlvmL3B5hFmIjdqdLBnGRBXCt6mDEbLuX_k50SHiOYTA7OWsk_HDTmfTjG8laN_v01sSFYtWEWZCd_0l0tRWFBUKICWiFg8CImfRZiWNu-F34aN4I">
            <a:extLst>
              <a:ext uri="{FF2B5EF4-FFF2-40B4-BE49-F238E27FC236}">
                <a16:creationId xmlns:a16="http://schemas.microsoft.com/office/drawing/2014/main" id="{7E6486BF-7845-45D1-BD0C-2B346BADF0F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90972" y="656658"/>
            <a:ext cx="2409938" cy="203084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s://lh4.googleusercontent.com/V2VPqtYbyVbE5qknsUdPo6DFTxR5BQBA6djeSe0qHIyphdrIebjU9_MnQZHJj4_ZNHcSOgdczwlx1o4k1yumvWAhp1ol6tBp3ChNrt97vzK6VbL2GUjJ5S2UBWr6BOP2qptgDro4ZbM">
            <a:extLst>
              <a:ext uri="{FF2B5EF4-FFF2-40B4-BE49-F238E27FC236}">
                <a16:creationId xmlns:a16="http://schemas.microsoft.com/office/drawing/2014/main" id="{21871B4D-6C20-49A7-A34D-4E34F2F17F64}"/>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3991" y="3106273"/>
            <a:ext cx="5119821" cy="819170"/>
          </a:xfrm>
          <a:prstGeom prst="rect">
            <a:avLst/>
          </a:prstGeom>
          <a:noFill/>
          <a:extLst>
            <a:ext uri="{909E8E84-426E-40DD-AFC4-6F175D3DCCD1}">
              <a14:hiddenFill xmlns:a14="http://schemas.microsoft.com/office/drawing/2010/main">
                <a:solidFill>
                  <a:srgbClr val="FFFFFF"/>
                </a:solidFill>
              </a14:hiddenFill>
            </a:ext>
          </a:extLst>
        </p:spPr>
      </p:pic>
      <p:cxnSp>
        <p:nvCxnSpPr>
          <p:cNvPr id="149" name="Straight Connector 148">
            <a:extLst>
              <a:ext uri="{FF2B5EF4-FFF2-40B4-BE49-F238E27FC236}">
                <a16:creationId xmlns:a16="http://schemas.microsoft.com/office/drawing/2014/main" id="{90A0B569-C4A3-441F-8C79-64B351D572C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961343" y="4343400"/>
            <a:ext cx="5202616" cy="0"/>
          </a:xfrm>
          <a:prstGeom prst="line">
            <a:avLst/>
          </a:prstGeom>
          <a:ln w="6350">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15" name="Rectangle 14">
            <a:extLst>
              <a:ext uri="{FF2B5EF4-FFF2-40B4-BE49-F238E27FC236}">
                <a16:creationId xmlns:a16="http://schemas.microsoft.com/office/drawing/2014/main" id="{B079DBC4-C70E-4695-989B-DB19C1115555}"/>
              </a:ext>
            </a:extLst>
          </p:cNvPr>
          <p:cNvSpPr/>
          <p:nvPr/>
        </p:nvSpPr>
        <p:spPr>
          <a:xfrm>
            <a:off x="6658033" y="1198091"/>
            <a:ext cx="3937468" cy="3611245"/>
          </a:xfrm>
          <a:prstGeom prst="rect">
            <a:avLst/>
          </a:prstGeom>
        </p:spPr>
        <p:txBody>
          <a:bodyPr wrap="square">
            <a:spAutoFit/>
          </a:bodyPr>
          <a:lstStyle/>
          <a:p>
            <a:pPr algn="ctr">
              <a:spcAft>
                <a:spcPts val="1600"/>
              </a:spcAft>
            </a:pPr>
            <a:r>
              <a:rPr lang="en-US" sz="2300" dirty="0">
                <a:solidFill>
                  <a:schemeClr val="bg1"/>
                </a:solidFill>
              </a:rPr>
              <a:t>Dr. Eduardo Sáez</a:t>
            </a:r>
          </a:p>
          <a:p>
            <a:pPr algn="ctr">
              <a:spcAft>
                <a:spcPts val="1600"/>
              </a:spcAft>
            </a:pPr>
            <a:r>
              <a:rPr lang="en-US" sz="2300" dirty="0">
                <a:solidFill>
                  <a:schemeClr val="bg1"/>
                </a:solidFill>
              </a:rPr>
              <a:t>Dr. Eric Betterton</a:t>
            </a:r>
          </a:p>
          <a:p>
            <a:pPr algn="ctr">
              <a:spcAft>
                <a:spcPts val="1600"/>
              </a:spcAft>
            </a:pPr>
            <a:r>
              <a:rPr lang="en-US" sz="2300" dirty="0">
                <a:solidFill>
                  <a:schemeClr val="bg1"/>
                </a:solidFill>
              </a:rPr>
              <a:t>Kyle Rine</a:t>
            </a:r>
          </a:p>
          <a:p>
            <a:pPr algn="ctr">
              <a:spcAft>
                <a:spcPts val="1600"/>
              </a:spcAft>
            </a:pPr>
            <a:r>
              <a:rPr lang="en-US" sz="2300" dirty="0">
                <a:solidFill>
                  <a:schemeClr val="bg1"/>
                </a:solidFill>
              </a:rPr>
              <a:t>Ruby O’Brien-Metzger</a:t>
            </a:r>
          </a:p>
          <a:p>
            <a:pPr algn="ctr">
              <a:spcAft>
                <a:spcPts val="1600"/>
              </a:spcAft>
            </a:pPr>
            <a:r>
              <a:rPr lang="en-US" sz="2300">
                <a:solidFill>
                  <a:schemeClr val="bg1"/>
                </a:solidFill>
              </a:rPr>
              <a:t>Tania Rodriguez-Chavez</a:t>
            </a:r>
          </a:p>
          <a:p>
            <a:pPr algn="ctr">
              <a:spcAft>
                <a:spcPts val="1600"/>
              </a:spcAft>
            </a:pPr>
            <a:r>
              <a:rPr lang="en-US" sz="2300">
                <a:solidFill>
                  <a:schemeClr val="bg1"/>
                </a:solidFill>
              </a:rPr>
              <a:t>Michelle </a:t>
            </a:r>
            <a:r>
              <a:rPr lang="en-US" sz="2300" dirty="0">
                <a:solidFill>
                  <a:schemeClr val="bg1"/>
                </a:solidFill>
              </a:rPr>
              <a:t>Coe</a:t>
            </a:r>
            <a:br>
              <a:rPr lang="en-US" dirty="0"/>
            </a:br>
            <a:endParaRPr lang="en-US" dirty="0"/>
          </a:p>
        </p:txBody>
      </p:sp>
      <p:pic>
        <p:nvPicPr>
          <p:cNvPr id="1030" name="Picture 6" descr="Image result for university of arizona logo transparent">
            <a:extLst>
              <a:ext uri="{FF2B5EF4-FFF2-40B4-BE49-F238E27FC236}">
                <a16:creationId xmlns:a16="http://schemas.microsoft.com/office/drawing/2014/main" id="{2004056B-10FB-44A3-8D13-AA1810D06EA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76850" y="81983"/>
            <a:ext cx="1171601" cy="1082866"/>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3">
            <a:extLst>
              <a:ext uri="{FF2B5EF4-FFF2-40B4-BE49-F238E27FC236}">
                <a16:creationId xmlns:a16="http://schemas.microsoft.com/office/drawing/2014/main" id="{2CA051ED-374A-47A4-9850-FCE05B703E9E}"/>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3745" y="4613760"/>
            <a:ext cx="4480312" cy="1358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0220207"/>
      </p:ext>
    </p:extLst>
  </p:cSld>
  <p:clrMapOvr>
    <a:masterClrMapping/>
  </p:clrMapOvr>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344068"/>
      </a:accent1>
      <a:accent2>
        <a:srgbClr val="1C6294"/>
      </a:accent2>
      <a:accent3>
        <a:srgbClr val="136266"/>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1_Retrospect">
  <a:themeElements>
    <a:clrScheme name="Custom 1">
      <a:dk1>
        <a:sysClr val="windowText" lastClr="000000"/>
      </a:dk1>
      <a:lt1>
        <a:sysClr val="window" lastClr="FFFFFF"/>
      </a:lt1>
      <a:dk2>
        <a:srgbClr val="344068"/>
      </a:dk2>
      <a:lt2>
        <a:srgbClr val="D9E0E6"/>
      </a:lt2>
      <a:accent1>
        <a:srgbClr val="344068"/>
      </a:accent1>
      <a:accent2>
        <a:srgbClr val="1C6294"/>
      </a:accent2>
      <a:accent3>
        <a:srgbClr val="136266"/>
      </a:accent3>
      <a:accent4>
        <a:srgbClr val="42BA97"/>
      </a:accent4>
      <a:accent5>
        <a:srgbClr val="3E8853"/>
      </a:accent5>
      <a:accent6>
        <a:srgbClr val="62A39F"/>
      </a:accent6>
      <a:hlink>
        <a:srgbClr val="6EAC1C"/>
      </a:hlink>
      <a:folHlink>
        <a:srgbClr val="B26B02"/>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otalTime>1855</TotalTime>
  <Words>645</Words>
  <Application>Microsoft Office PowerPoint</Application>
  <PresentationFormat>Widescreen</PresentationFormat>
  <Paragraphs>86</Paragraphs>
  <Slides>10</Slides>
  <Notes>9</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Acre Medium</vt:lpstr>
      <vt:lpstr>Arial</vt:lpstr>
      <vt:lpstr>Bembo</vt:lpstr>
      <vt:lpstr>Big Caslon Medium</vt:lpstr>
      <vt:lpstr>Calibri</vt:lpstr>
      <vt:lpstr>Calibri Light</vt:lpstr>
      <vt:lpstr>Courier New</vt:lpstr>
      <vt:lpstr>JasmineUPC</vt:lpstr>
      <vt:lpstr>Times New Roman</vt:lpstr>
      <vt:lpstr>Retrospect</vt:lpstr>
      <vt:lpstr>1_Retrospect</vt:lpstr>
      <vt:lpstr>Airborne Lead &amp; Arsenic in Hayden, AZ</vt:lpstr>
      <vt:lpstr>Introduction</vt:lpstr>
      <vt:lpstr>Study Site  Hayden High School</vt:lpstr>
      <vt:lpstr>Materials &amp; Methods</vt:lpstr>
      <vt:lpstr>PowerPoint Presentation</vt:lpstr>
      <vt:lpstr>Results: Inverted Disk Samplers</vt:lpstr>
      <vt:lpstr>Results: Surface Dust</vt:lpstr>
      <vt:lpstr>Conclusions</vt:lpstr>
      <vt:lpstr>Thank You</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Airborne Lead in Hayden, AZ</dc:title>
  <dc:creator>Reman Almusawi</dc:creator>
  <cp:lastModifiedBy>Reman Almusawi</cp:lastModifiedBy>
  <cp:revision>56</cp:revision>
  <dcterms:created xsi:type="dcterms:W3CDTF">2019-03-29T15:40:12Z</dcterms:created>
  <dcterms:modified xsi:type="dcterms:W3CDTF">2020-04-03T21:09:39Z</dcterms:modified>
</cp:coreProperties>
</file>